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6"/>
  </p:notesMasterIdLst>
  <p:sldIdLst>
    <p:sldId id="1538" r:id="rId2"/>
    <p:sldId id="437" r:id="rId3"/>
    <p:sldId id="1471" r:id="rId4"/>
    <p:sldId id="256" r:id="rId5"/>
    <p:sldId id="1539" r:id="rId6"/>
    <p:sldId id="1541" r:id="rId7"/>
    <p:sldId id="1016" r:id="rId8"/>
    <p:sldId id="1474" r:id="rId9"/>
    <p:sldId id="1475" r:id="rId10"/>
    <p:sldId id="1545" r:id="rId11"/>
    <p:sldId id="1481" r:id="rId12"/>
    <p:sldId id="1537" r:id="rId13"/>
    <p:sldId id="1483" r:id="rId14"/>
    <p:sldId id="265" r:id="rId15"/>
    <p:sldId id="264" r:id="rId16"/>
    <p:sldId id="262" r:id="rId17"/>
    <p:sldId id="279" r:id="rId18"/>
    <p:sldId id="266" r:id="rId19"/>
    <p:sldId id="274" r:id="rId20"/>
    <p:sldId id="1542" r:id="rId21"/>
    <p:sldId id="1358" r:id="rId22"/>
    <p:sldId id="335" r:id="rId23"/>
    <p:sldId id="339" r:id="rId24"/>
    <p:sldId id="1484" r:id="rId25"/>
    <p:sldId id="1485" r:id="rId26"/>
    <p:sldId id="1488" r:id="rId27"/>
    <p:sldId id="1489" r:id="rId28"/>
    <p:sldId id="1550" r:id="rId29"/>
    <p:sldId id="1490" r:id="rId30"/>
    <p:sldId id="1491" r:id="rId31"/>
    <p:sldId id="1493" r:id="rId32"/>
    <p:sldId id="1495" r:id="rId33"/>
    <p:sldId id="1496" r:id="rId34"/>
    <p:sldId id="1546" r:id="rId35"/>
    <p:sldId id="1497" r:id="rId36"/>
    <p:sldId id="1498" r:id="rId37"/>
    <p:sldId id="1393" r:id="rId38"/>
    <p:sldId id="1394" r:id="rId39"/>
    <p:sldId id="1395" r:id="rId40"/>
    <p:sldId id="1396" r:id="rId41"/>
    <p:sldId id="1397" r:id="rId42"/>
    <p:sldId id="1547" r:id="rId43"/>
    <p:sldId id="1398" r:id="rId44"/>
    <p:sldId id="1399" r:id="rId45"/>
    <p:sldId id="1400" r:id="rId46"/>
    <p:sldId id="1401" r:id="rId47"/>
    <p:sldId id="1402" r:id="rId48"/>
    <p:sldId id="1403" r:id="rId49"/>
    <p:sldId id="1404" r:id="rId50"/>
    <p:sldId id="1548" r:id="rId51"/>
    <p:sldId id="1405" r:id="rId52"/>
    <p:sldId id="1406" r:id="rId53"/>
    <p:sldId id="1407" r:id="rId54"/>
    <p:sldId id="1408" r:id="rId55"/>
    <p:sldId id="1409" r:id="rId56"/>
    <p:sldId id="1410" r:id="rId57"/>
    <p:sldId id="1411" r:id="rId58"/>
    <p:sldId id="1501" r:id="rId59"/>
    <p:sldId id="1503" r:id="rId60"/>
    <p:sldId id="1502" r:id="rId61"/>
    <p:sldId id="443" r:id="rId62"/>
    <p:sldId id="1505" r:id="rId63"/>
    <p:sldId id="1512" r:id="rId64"/>
    <p:sldId id="1513" r:id="rId65"/>
    <p:sldId id="1514" r:id="rId66"/>
    <p:sldId id="1515" r:id="rId67"/>
    <p:sldId id="1519" r:id="rId68"/>
    <p:sldId id="1521" r:id="rId69"/>
    <p:sldId id="1522" r:id="rId70"/>
    <p:sldId id="551" r:id="rId71"/>
    <p:sldId id="1524" r:id="rId72"/>
    <p:sldId id="1549" r:id="rId73"/>
    <p:sldId id="289" r:id="rId74"/>
    <p:sldId id="1551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6327"/>
  </p:normalViewPr>
  <p:slideViewPr>
    <p:cSldViewPr snapToGrid="0">
      <p:cViewPr varScale="1">
        <p:scale>
          <a:sx n="86" d="100"/>
          <a:sy n="86" d="100"/>
        </p:scale>
        <p:origin x="11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40D36-8316-1640-9FDF-F3EF959831D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F7641-B336-E44C-BF20-5CB684D30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62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078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F94AC0F8-4009-F244-93B5-F7AC653A7A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14B8593A-D233-FF42-974D-BDC53CF37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7197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6F97AF63-523A-1948-BA8A-77D4A5405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id="{6ADDD45B-69BB-8740-A1CB-96459B2ED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4166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>
            <a:extLst>
              <a:ext uri="{FF2B5EF4-FFF2-40B4-BE49-F238E27FC236}">
                <a16:creationId xmlns:a16="http://schemas.microsoft.com/office/drawing/2014/main" id="{35971D86-1226-0ACA-EDFD-B2DF9A272F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4" name="Notes Placeholder 2">
            <a:extLst>
              <a:ext uri="{FF2B5EF4-FFF2-40B4-BE49-F238E27FC236}">
                <a16:creationId xmlns:a16="http://schemas.microsoft.com/office/drawing/2014/main" id="{3AB9EBD5-631C-E0CE-939D-24E7B6EF0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0396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CCC8B398-AF0B-4744-B4BC-0BBA80BB69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43754A30-C1CB-1749-B111-76E34BC39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1420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80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311700" y="390467"/>
            <a:ext cx="85206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311700" y="1638233"/>
            <a:ext cx="39999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2"/>
          </p:nvPr>
        </p:nvSpPr>
        <p:spPr>
          <a:xfrm>
            <a:off x="4832400" y="1638233"/>
            <a:ext cx="39999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1358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licitinstruction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hyperlink" Target="https://explicitinstruction.org/" TargetMode="External"/><Relationship Id="rId13" Type="http://schemas.openxmlformats.org/officeDocument/2006/relationships/hyperlink" Target="https://www.thereadingleague.org/compass/educator-preparation-programs/" TargetMode="External"/><Relationship Id="rId18" Type="http://schemas.openxmlformats.org/officeDocument/2006/relationships/hyperlink" Target="https://ies.ed.gov/ncee/edlabs/regions/southeast/pdf/REL_2021060.pdf" TargetMode="External"/><Relationship Id="rId3" Type="http://schemas.openxmlformats.org/officeDocument/2006/relationships/hyperlink" Target="https://www.safeandcivilschools.com/upcoming-events" TargetMode="External"/><Relationship Id="rId7" Type="http://schemas.openxmlformats.org/officeDocument/2006/relationships/hyperlink" Target="https://www.facebook.com/StephanieStollarConsulting" TargetMode="External"/><Relationship Id="rId12" Type="http://schemas.openxmlformats.org/officeDocument/2006/relationships/hyperlink" Target="https://www.readingscienceacademy.com/DirectInstruction" TargetMode="External"/><Relationship Id="rId17" Type="http://schemas.openxmlformats.org/officeDocument/2006/relationships/hyperlink" Target="https://ies.ed.gov/ncee/wwc/PracticeGuides" TargetMode="External"/><Relationship Id="rId2" Type="http://schemas.openxmlformats.org/officeDocument/2006/relationships/hyperlink" Target="https://www.readingscience.org/higher-education" TargetMode="External"/><Relationship Id="rId16" Type="http://schemas.openxmlformats.org/officeDocument/2006/relationships/hyperlink" Target="https://www.thereadingleague.org/what-is-the-science-of-reading/defining-guide-eboo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adingscience.org/preschool" TargetMode="External"/><Relationship Id="rId11" Type="http://schemas.openxmlformats.org/officeDocument/2006/relationships/hyperlink" Target="https://home.edweb.net/webinar/literacyhero20240409/" TargetMode="External"/><Relationship Id="rId5" Type="http://schemas.openxmlformats.org/officeDocument/2006/relationships/hyperlink" Target="https://www.marshall.edu/eltac/resources/west-virginia-phonics/" TargetMode="External"/><Relationship Id="rId15" Type="http://schemas.openxmlformats.org/officeDocument/2006/relationships/hyperlink" Target="https://education.ohio.gov/getattachment/Topics/Learning-in-Ohio/Literacy/Dyslexia/Ohio_s-Dyslexia-Guidebook.pdf.aspx?lang=en-US" TargetMode="External"/><Relationship Id="rId10" Type="http://schemas.openxmlformats.org/officeDocument/2006/relationships/hyperlink" Target="https://iris.peabody.vanderbilt.edu/module/bi2-elem/cresource/q1/p06/" TargetMode="External"/><Relationship Id="rId4" Type="http://schemas.openxmlformats.org/officeDocument/2006/relationships/hyperlink" Target="https://www.jessicatoste.com/wordconnections" TargetMode="External"/><Relationship Id="rId9" Type="http://schemas.openxmlformats.org/officeDocument/2006/relationships/hyperlink" Target="https://www.voyagersopris.com/blog/edview360/learning-is-not-a-spectator-sport" TargetMode="External"/><Relationship Id="rId14" Type="http://schemas.openxmlformats.org/officeDocument/2006/relationships/hyperlink" Target="https://education.ohio.gov/getattachment/Topics/Learning-in-Ohio/Literacy/Ohios-Plan-to-Raise-Literacy-Achievement.pdf.aspx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E795A-8189-351E-6BC0-F9D2E38E5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122363"/>
            <a:ext cx="9144000" cy="2387600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>
                <a:latin typeface="+mn-lt"/>
              </a:rPr>
              <a:t>Explicit Instruction: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Effective and Efficient Teaching</a:t>
            </a:r>
            <a:br>
              <a:rPr lang="en-US" b="1" dirty="0">
                <a:latin typeface="+mn-lt"/>
              </a:rPr>
            </a:b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3DF0E5-85D5-11BE-D612-B35FFA4EC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911652"/>
          </a:xfrm>
        </p:spPr>
        <p:txBody>
          <a:bodyPr/>
          <a:lstStyle/>
          <a:p>
            <a:endParaRPr lang="en-US" dirty="0"/>
          </a:p>
          <a:p>
            <a:r>
              <a:rPr lang="en-US" sz="2800" b="1" dirty="0"/>
              <a:t>Anita L. Archer, </a:t>
            </a:r>
            <a:r>
              <a:rPr lang="en-US" sz="2800" b="1" dirty="0" err="1"/>
              <a:t>Ph.D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April 10, 2024</a:t>
            </a:r>
          </a:p>
          <a:p>
            <a:r>
              <a:rPr lang="en-US" sz="2800" b="1" dirty="0"/>
              <a:t>STAR HE</a:t>
            </a:r>
          </a:p>
          <a:p>
            <a:endParaRPr lang="en-US" sz="2800" b="1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2712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paper with black text&#10;&#10;Description automatically generated">
            <a:extLst>
              <a:ext uri="{FF2B5EF4-FFF2-40B4-BE49-F238E27FC236}">
                <a16:creationId xmlns:a16="http://schemas.microsoft.com/office/drawing/2014/main" id="{0C38A15D-6EF3-69D2-D6FA-E6C4576F4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265" y="0"/>
            <a:ext cx="5727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56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300695-8529-094B-8C95-BD110B147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3377"/>
            <a:ext cx="9144000" cy="2852737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>
                <a:latin typeface="+mn-lt"/>
              </a:rPr>
              <a:t>    Elements of Explicit Instruction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CCB976-6125-484F-BD09-87B82B6A1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Content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BF9E7-7839-9D4E-8B3A-A06000B1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CB9AB-F896-F94F-95BE-1435B04EDF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1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09379D-F0EB-924F-BA25-8C5CAE190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	Elements of Explicit Instruction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C3DEA3-2DBB-5046-9079-5B1B192FC4F5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3200" b="1" dirty="0"/>
              <a:t>Content</a:t>
            </a:r>
          </a:p>
          <a:p>
            <a:pPr marL="0" indent="0">
              <a:buNone/>
            </a:pPr>
            <a:r>
              <a:rPr lang="en-US" sz="3200" b="1" dirty="0"/>
              <a:t>1.  Focus on critical content.  </a:t>
            </a:r>
          </a:p>
          <a:p>
            <a:pPr marL="0" indent="0">
              <a:buNone/>
            </a:pPr>
            <a:br>
              <a:rPr lang="en-US" sz="2800" dirty="0"/>
            </a:br>
            <a:r>
              <a:rPr lang="en-US" sz="2800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F61DE-1B1F-5142-9E2C-32DEBB1E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3EB5D-E9EE-044A-9F5C-90E9AE7C636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9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solidFill>
            <a:schemeClr val="accent2"/>
          </a:solidFill>
          <a:ln>
            <a:solidFill>
              <a:srgbClr val="008000"/>
            </a:solidFill>
          </a:ln>
        </p:spPr>
        <p:txBody>
          <a:bodyPr>
            <a:normAutofit/>
          </a:bodyPr>
          <a:lstStyle/>
          <a:p>
            <a:r>
              <a:rPr lang="en-US" sz="3200" b="1" dirty="0"/>
              <a:t>	1.  Focus on critical content.</a:t>
            </a:r>
            <a:endParaRPr lang="en-US" sz="3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4457" y="1825625"/>
            <a:ext cx="3886200" cy="4351338"/>
          </a:xfrm>
          <a:ln w="28575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3300" dirty="0">
              <a:latin typeface="Calibri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300" dirty="0">
              <a:latin typeface="Calibri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300" dirty="0">
              <a:latin typeface="Calibri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5800" b="1" dirty="0">
                <a:cs typeface="Calibri"/>
              </a:rPr>
              <a:t>Critical  Content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300" dirty="0">
              <a:latin typeface="Calibri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300" dirty="0">
                <a:latin typeface="Calibri"/>
                <a:cs typeface="Calibri"/>
              </a:rPr>
              <a:t>	</a:t>
            </a:r>
            <a:r>
              <a:rPr lang="en-US" sz="3300" b="1" dirty="0">
                <a:cs typeface="Calibri"/>
              </a:rPr>
              <a:t>			</a:t>
            </a:r>
          </a:p>
          <a:p>
            <a:pPr marL="0" indent="0">
              <a:buNone/>
            </a:pPr>
            <a:r>
              <a:rPr lang="en-US" sz="2800" dirty="0">
                <a:latin typeface="Calibri"/>
                <a:cs typeface="Calibri"/>
              </a:rPr>
              <a:t>		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2091B4-4E0D-3C4B-80BD-6FBE0EC0F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3431" y="1825625"/>
            <a:ext cx="3886200" cy="4351338"/>
          </a:xfrm>
          <a:ln w="28575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sz="2400" dirty="0"/>
          </a:p>
          <a:p>
            <a:r>
              <a:rPr lang="en-US" sz="2700" b="1" dirty="0"/>
              <a:t>Select evidence-based content.</a:t>
            </a:r>
          </a:p>
          <a:p>
            <a:pPr marL="0" indent="0">
              <a:buNone/>
            </a:pPr>
            <a:endParaRPr lang="en-US" sz="2700" b="1" dirty="0"/>
          </a:p>
          <a:p>
            <a:r>
              <a:rPr lang="en-US" sz="2400" i="1" dirty="0" err="1"/>
              <a:t>Archerism</a:t>
            </a:r>
            <a:r>
              <a:rPr lang="en-US" sz="2400" i="1" dirty="0"/>
              <a:t>: </a:t>
            </a:r>
          </a:p>
          <a:p>
            <a:r>
              <a:rPr lang="en-US" sz="2400" b="1" dirty="0"/>
              <a:t>Teach the Stuff and Cut the Fluff.</a:t>
            </a:r>
          </a:p>
          <a:p>
            <a:pPr lvl="1"/>
            <a:endParaRPr lang="en-US" sz="28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49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F7915-D841-C6AF-4E99-E1DFFC42A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solidFill>
            <a:schemeClr val="accent4"/>
          </a:solidFill>
        </p:spPr>
        <p:txBody>
          <a:bodyPr/>
          <a:lstStyle/>
          <a:p>
            <a:r>
              <a:rPr lang="en-US" b="1" dirty="0">
                <a:latin typeface="+mn-lt"/>
              </a:rPr>
              <a:t>      The Simple View of Reading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71E71-0313-C796-E33B-24EE262F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CB9AB-F896-F94F-95BE-1435B04EDF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2" name="Content Placeholder 11" descr="A green oval with black text&#10;&#10;Description automatically generated">
            <a:extLst>
              <a:ext uri="{FF2B5EF4-FFF2-40B4-BE49-F238E27FC236}">
                <a16:creationId xmlns:a16="http://schemas.microsoft.com/office/drawing/2014/main" id="{12CC1D60-D8CC-B598-D09B-87ED4A1BB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2268" y="2789080"/>
            <a:ext cx="7503082" cy="246888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DD5839-3E86-C7C5-3847-6B5A83CAEF32}"/>
              </a:ext>
            </a:extLst>
          </p:cNvPr>
          <p:cNvSpPr txBox="1"/>
          <p:nvPr/>
        </p:nvSpPr>
        <p:spPr>
          <a:xfrm>
            <a:off x="218661" y="5756186"/>
            <a:ext cx="8706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Helvetica" pitchFamily="2" charset="0"/>
              </a:rPr>
              <a:t>St. Martin, K., Vaughn, S., </a:t>
            </a:r>
            <a:r>
              <a:rPr lang="en-US" sz="1600" dirty="0" err="1">
                <a:effectLst/>
                <a:latin typeface="Helvetica" pitchFamily="2" charset="0"/>
              </a:rPr>
              <a:t>Troia</a:t>
            </a:r>
            <a:r>
              <a:rPr lang="en-US" sz="1600" dirty="0">
                <a:effectLst/>
                <a:latin typeface="Helvetica" pitchFamily="2" charset="0"/>
              </a:rPr>
              <a:t>, G., </a:t>
            </a:r>
            <a:r>
              <a:rPr lang="en-US" sz="1600" dirty="0" err="1">
                <a:effectLst/>
                <a:latin typeface="Helvetica" pitchFamily="2" charset="0"/>
              </a:rPr>
              <a:t>Fien</a:t>
            </a:r>
            <a:r>
              <a:rPr lang="en-US" sz="1600" dirty="0">
                <a:effectLst/>
                <a:latin typeface="Helvetica" pitchFamily="2" charset="0"/>
              </a:rPr>
              <a:t>, &amp; H., Coyne, M. (2020). </a:t>
            </a:r>
            <a:r>
              <a:rPr lang="en-US" sz="1600" i="1" dirty="0">
                <a:effectLst/>
                <a:latin typeface="Helvetica" pitchFamily="2" charset="0"/>
              </a:rPr>
              <a:t>Intensifying literacy instruction: Essential practices</a:t>
            </a:r>
            <a:r>
              <a:rPr lang="en-US" sz="1600" dirty="0">
                <a:effectLst/>
                <a:latin typeface="Helvetica" pitchFamily="2" charset="0"/>
              </a:rPr>
              <a:t>. Lansing, MI: </a:t>
            </a:r>
            <a:r>
              <a:rPr lang="en-US" sz="1600" dirty="0" err="1">
                <a:effectLst/>
                <a:latin typeface="Helvetica" pitchFamily="2" charset="0"/>
              </a:rPr>
              <a:t>MiMTSS</a:t>
            </a:r>
            <a:r>
              <a:rPr lang="en-US" sz="1600" dirty="0">
                <a:effectLst/>
                <a:latin typeface="Helvetica" pitchFamily="2" charset="0"/>
              </a:rPr>
              <a:t> Technical Assistance Center, Michigan Department of Education. (Graphics)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70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C8CE8-CD42-3B79-55AF-73DDC499A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CB9AB-F896-F94F-95BE-1435B04EDF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Content Placeholder 5" descr="A diagram of a skill level&#10;&#10;Description automatically generated">
            <a:extLst>
              <a:ext uri="{FF2B5EF4-FFF2-40B4-BE49-F238E27FC236}">
                <a16:creationId xmlns:a16="http://schemas.microsoft.com/office/drawing/2014/main" id="{9AD99B6A-9E89-ADA0-AC6D-C7207AF85D2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18135" y="334687"/>
            <a:ext cx="7385050" cy="4351337"/>
          </a:xfrm>
        </p:spPr>
      </p:pic>
      <p:pic>
        <p:nvPicPr>
          <p:cNvPr id="8" name="Picture 7" descr="A close up of words&#10;&#10;Description automatically generated">
            <a:extLst>
              <a:ext uri="{FF2B5EF4-FFF2-40B4-BE49-F238E27FC236}">
                <a16:creationId xmlns:a16="http://schemas.microsoft.com/office/drawing/2014/main" id="{B46EC20C-4EB3-C387-AFDC-A24253826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260" y="4795424"/>
            <a:ext cx="61468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12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9EAEC-D99A-9889-4189-AE36A768E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CB9AB-F896-F94F-95BE-1435B04EDF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Content Placeholder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56E9CD7-C2EB-D09D-8B74-6DE3680E20B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82048" y="726178"/>
            <a:ext cx="7886700" cy="3271837"/>
          </a:xfrm>
        </p:spPr>
      </p:pic>
      <p:pic>
        <p:nvPicPr>
          <p:cNvPr id="8" name="Picture 7" descr="A close up of words&#10;&#10;Description automatically generated">
            <a:extLst>
              <a:ext uri="{FF2B5EF4-FFF2-40B4-BE49-F238E27FC236}">
                <a16:creationId xmlns:a16="http://schemas.microsoft.com/office/drawing/2014/main" id="{36D81EBD-6D7E-30C6-BD3E-F74458BE6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568" y="4179268"/>
            <a:ext cx="61468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91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CDF77-63C0-283D-4912-B8A176787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solidFill>
            <a:schemeClr val="accent4"/>
          </a:solidFill>
        </p:spPr>
        <p:txBody>
          <a:bodyPr/>
          <a:lstStyle/>
          <a:p>
            <a:r>
              <a:rPr lang="en-US" b="1" dirty="0">
                <a:latin typeface="+mn-lt"/>
              </a:rPr>
              <a:t>	Simple View of Writing </a:t>
            </a:r>
          </a:p>
        </p:txBody>
      </p:sp>
      <p:pic>
        <p:nvPicPr>
          <p:cNvPr id="6" name="Content Placeholder 5" descr="A green oval with black text&#10;&#10;Description automatically generated">
            <a:extLst>
              <a:ext uri="{FF2B5EF4-FFF2-40B4-BE49-F238E27FC236}">
                <a16:creationId xmlns:a16="http://schemas.microsoft.com/office/drawing/2014/main" id="{3393189F-6DA3-4268-7B81-C3C365168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2340" y="2866605"/>
            <a:ext cx="7841541" cy="21945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837C0-7500-8FC7-6E59-2793EA251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CB9AB-F896-F94F-95BE-1435B04EDF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37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8AED8-FBCD-7594-CF34-53675223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CB9AB-F896-F94F-95BE-1435B04EDF3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Content Placeholder 5" descr="A computer screen shot of a writing process&#10;&#10;Description automatically generated with medium confidence">
            <a:extLst>
              <a:ext uri="{FF2B5EF4-FFF2-40B4-BE49-F238E27FC236}">
                <a16:creationId xmlns:a16="http://schemas.microsoft.com/office/drawing/2014/main" id="{C22F435A-F6BC-01D0-8C63-4E98C7CE511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54725" y="1439449"/>
            <a:ext cx="8234550" cy="4663440"/>
          </a:xfrm>
        </p:spPr>
      </p:pic>
    </p:spTree>
    <p:extLst>
      <p:ext uri="{BB962C8B-B14F-4D97-AF65-F5344CB8AC3E}">
        <p14:creationId xmlns:p14="http://schemas.microsoft.com/office/powerpoint/2010/main" val="4149678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C3259-FEF2-2236-A2DF-23169E0B3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CB9AB-F896-F94F-95BE-1435B04EDF3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Content Placeholder 5" descr="A diagram of a text structure&#10;&#10;Description automatically generated">
            <a:extLst>
              <a:ext uri="{FF2B5EF4-FFF2-40B4-BE49-F238E27FC236}">
                <a16:creationId xmlns:a16="http://schemas.microsoft.com/office/drawing/2014/main" id="{3A67EEFF-82AB-C417-319C-92DFC87F17B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42074" y="1256955"/>
            <a:ext cx="7659852" cy="4663440"/>
          </a:xfrm>
        </p:spPr>
      </p:pic>
    </p:spTree>
    <p:extLst>
      <p:ext uri="{BB962C8B-B14F-4D97-AF65-F5344CB8AC3E}">
        <p14:creationId xmlns:p14="http://schemas.microsoft.com/office/powerpoint/2010/main" val="262213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81EB232-5BAD-5D40-BBBD-B33947F345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Arial" charset="0"/>
              </a:rPr>
              <a:t>Anita L. Archer, PHD</a:t>
            </a:r>
            <a:br>
              <a:rPr lang="en-US" sz="3600" dirty="0">
                <a:latin typeface="Arial" charset="0"/>
              </a:rPr>
            </a:br>
            <a:r>
              <a:rPr lang="en-US" sz="3600" dirty="0">
                <a:latin typeface="Arial" charset="0"/>
              </a:rPr>
              <a:t>Author, Consultant, Teacher</a:t>
            </a:r>
            <a:br>
              <a:rPr lang="en-US" sz="3600" dirty="0">
                <a:latin typeface="Arial" charset="0"/>
              </a:rPr>
            </a:br>
            <a:r>
              <a:rPr lang="en-US" sz="2000" dirty="0" err="1">
                <a:latin typeface="Arial" charset="0"/>
              </a:rPr>
              <a:t>archerteach@aol.com</a:t>
            </a:r>
            <a:endParaRPr lang="en-US" sz="3600" dirty="0">
              <a:latin typeface="Arial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612E973-3789-0741-9EA7-E6E7BE379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5028446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b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b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b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Archer, A., &amp; Hughes, C.  (2011).  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Explicit Instruction: Effective and Efficient Teaching.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NY: Guilford Publications.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Videos that illustrate explicit instruction can be found on this website:</a:t>
            </a:r>
            <a:b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hlinkClick r:id="rId3"/>
              </a:rPr>
              <a:t>www.explicitinstruction.org</a:t>
            </a:r>
            <a:endParaRPr lang="en-US" altLang="en-US" sz="2000" i="1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altLang="en-US" sz="2000" i="1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000" i="1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altLang="en-US" sz="2000" i="1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0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87A799FB-AC41-A943-8E7F-A25C53AEC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4D7C75-7C32-9B46-87DF-2DAC5FFDBFC9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FC99F5-FD0E-EB46-9B69-9190264219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3FDFF9-76D8-414F-AC52-31A27554F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532" y="2034352"/>
            <a:ext cx="3441436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33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rgbClr val="008000"/>
            </a:solidFill>
          </a:ln>
        </p:spPr>
        <p:txBody>
          <a:bodyPr/>
          <a:lstStyle/>
          <a:p>
            <a:r>
              <a:rPr lang="en-US" sz="2400" dirty="0"/>
              <a:t>2.  Break down material into </a:t>
            </a:r>
            <a:r>
              <a:rPr lang="en-US" sz="2400" b="1" dirty="0"/>
              <a:t>smaller instructional steps (obtainable chunks) </a:t>
            </a:r>
            <a:r>
              <a:rPr lang="en-US" sz="2400" dirty="0"/>
              <a:t>and systematically sequence steps. </a:t>
            </a:r>
            <a:br>
              <a:rPr lang="en-US" sz="2400" dirty="0"/>
            </a:b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4457" y="1825625"/>
            <a:ext cx="3886200" cy="4351338"/>
          </a:xfrm>
          <a:ln w="28575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3300" dirty="0">
              <a:latin typeface="Calibri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5800" b="1" dirty="0">
                <a:cs typeface="Calibri"/>
              </a:rPr>
              <a:t>Break-down Content</a:t>
            </a:r>
          </a:p>
          <a:p>
            <a:pPr marL="0" indent="0">
              <a:lnSpc>
                <a:spcPct val="120000"/>
              </a:lnSpc>
              <a:buNone/>
            </a:pPr>
            <a:endParaRPr lang="en-US" sz="5800" b="1" dirty="0"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300" dirty="0">
              <a:latin typeface="Calibri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300" dirty="0">
                <a:latin typeface="Calibri"/>
                <a:cs typeface="Calibri"/>
              </a:rPr>
              <a:t>	</a:t>
            </a:r>
            <a:r>
              <a:rPr lang="en-US" sz="3300" b="1" dirty="0">
                <a:cs typeface="Calibri"/>
              </a:rPr>
              <a:t>			</a:t>
            </a:r>
          </a:p>
          <a:p>
            <a:pPr marL="0" indent="0">
              <a:buNone/>
            </a:pPr>
            <a:r>
              <a:rPr lang="en-US" sz="2800" dirty="0">
                <a:latin typeface="Calibri"/>
                <a:cs typeface="Calibri"/>
              </a:rPr>
              <a:t>		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2091B4-4E0D-3C4B-80BD-6FBE0EC0F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4223" y="1825625"/>
            <a:ext cx="3886200" cy="4351338"/>
          </a:xfrm>
          <a:ln w="28575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sz="2700" dirty="0"/>
              <a:t>Carefully select resources.</a:t>
            </a:r>
            <a:br>
              <a:rPr lang="en-US" sz="2700" dirty="0"/>
            </a:br>
            <a:endParaRPr lang="en-US" sz="2700" dirty="0"/>
          </a:p>
          <a:p>
            <a:r>
              <a:rPr lang="en-US" sz="2700" dirty="0"/>
              <a:t>IES Practice Guides</a:t>
            </a:r>
          </a:p>
          <a:p>
            <a:endParaRPr lang="en-US" sz="2700" dirty="0"/>
          </a:p>
          <a:p>
            <a:r>
              <a:rPr lang="en-US" sz="2700" dirty="0"/>
              <a:t>Textbooks</a:t>
            </a:r>
          </a:p>
          <a:p>
            <a:endParaRPr lang="en-US" sz="2700" dirty="0"/>
          </a:p>
          <a:p>
            <a:r>
              <a:rPr lang="en-US" sz="2700" dirty="0"/>
              <a:t>Demonstration Videos</a:t>
            </a:r>
          </a:p>
          <a:p>
            <a:pPr marL="0" indent="0">
              <a:buNone/>
            </a:pPr>
            <a:endParaRPr lang="en-US" sz="2700" dirty="0"/>
          </a:p>
          <a:p>
            <a:endParaRPr lang="en-US" sz="2700" dirty="0"/>
          </a:p>
          <a:p>
            <a:endParaRPr lang="en-US" sz="2700" dirty="0"/>
          </a:p>
          <a:p>
            <a:endParaRPr lang="en-US" sz="2700" dirty="0"/>
          </a:p>
          <a:p>
            <a:pPr marL="342900" lvl="1" indent="0">
              <a:buNone/>
            </a:pPr>
            <a:endParaRPr lang="en-US" sz="28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3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F8CAACC-A547-B244-BA23-DA4BE0593C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524000"/>
          </a:xfrm>
          <a:solidFill>
            <a:schemeClr val="accent2"/>
          </a:solidFill>
        </p:spPr>
        <p:txBody>
          <a:bodyPr rtlCol="0">
            <a:normAutofit/>
          </a:bodyPr>
          <a:lstStyle/>
          <a:p>
            <a:pPr>
              <a:defRPr/>
            </a:pPr>
            <a:br>
              <a:rPr lang="en-US" sz="3200" dirty="0">
                <a:latin typeface="Arial" charset="0"/>
              </a:rPr>
            </a:br>
            <a:r>
              <a:rPr lang="en-US" sz="3200" dirty="0">
                <a:latin typeface="Arial" charset="0"/>
              </a:rPr>
              <a:t>	</a:t>
            </a:r>
            <a:r>
              <a:rPr lang="en-US" sz="3200" b="1" dirty="0">
                <a:latin typeface="Arial" charset="0"/>
              </a:rPr>
              <a:t>IES Practice Guides  </a:t>
            </a:r>
            <a:br>
              <a:rPr lang="en-US" sz="3200" b="1" dirty="0">
                <a:latin typeface="Arial" charset="0"/>
              </a:rPr>
            </a:br>
            <a:endParaRPr lang="en-US" sz="2400" b="1" dirty="0">
              <a:latin typeface="Arial" charset="0"/>
            </a:endParaRP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D9136E56-ACFC-8748-87CC-294EA8EB2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05000"/>
            <a:ext cx="8686800" cy="4267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 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800" b="1" i="1" dirty="0">
                <a:ea typeface="ＭＳ Ｐゴシック" panose="020B0600070205080204" pitchFamily="34" charset="-128"/>
              </a:rPr>
              <a:t>Foundational Skills to Support Reading for Understanding in Kindergarten Through 3rd Grade </a:t>
            </a:r>
            <a:r>
              <a:rPr lang="en-US" altLang="en-US" sz="2400" dirty="0">
                <a:ea typeface="ＭＳ Ｐゴシック" panose="020B0600070205080204" pitchFamily="34" charset="-128"/>
              </a:rPr>
              <a:t>(2016)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</a:pP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Teach </a:t>
            </a:r>
            <a:r>
              <a:rPr lang="en-US" altLang="en-US" sz="2400" dirty="0">
                <a:ea typeface="ＭＳ Ｐゴシック" panose="020B0600070205080204" pitchFamily="34" charset="-128"/>
              </a:rPr>
              <a:t>students to decode words, analyze word parts, and write and recognize words.</a:t>
            </a:r>
            <a:r>
              <a:rPr lang="en-US" altLang="en-US" sz="2800" dirty="0">
                <a:ea typeface="ＭＳ Ｐゴシック" panose="020B0600070205080204" pitchFamily="34" charset="-128"/>
              </a:rPr>
              <a:t> 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endParaRPr lang="en-US" altLang="en-US" sz="28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</a:pP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Teach</a:t>
            </a:r>
            <a:r>
              <a:rPr lang="en-US" altLang="en-US" sz="2400" dirty="0">
                <a:ea typeface="ＭＳ Ｐゴシック" panose="020B0600070205080204" pitchFamily="34" charset="-128"/>
              </a:rPr>
              <a:t> students academic language skills, including the use of inferential and narrative language, and vocabulary knowledge.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38915" name="Slide Number Placeholder 5">
            <a:extLst>
              <a:ext uri="{FF2B5EF4-FFF2-40B4-BE49-F238E27FC236}">
                <a16:creationId xmlns:a16="http://schemas.microsoft.com/office/drawing/2014/main" id="{F1870E70-FD4D-0147-8357-77EE25410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485900" indent="-571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3200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114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934EA9F-AB85-8F49-8B20-C14B67E58882}" type="slidenum">
              <a:rPr lang="en-US" altLang="en-US" sz="1400"/>
              <a:pPr/>
              <a:t>21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369304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C31878E4-E0DD-594E-B0AA-73EB543DE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3"/>
            <a:ext cx="8229600" cy="1108616"/>
          </a:xfrm>
          <a:solidFill>
            <a:schemeClr val="accent2"/>
          </a:solidFill>
        </p:spPr>
        <p:txBody>
          <a:bodyPr/>
          <a:lstStyle/>
          <a:p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	IES Practice Guides  </a:t>
            </a:r>
            <a:br>
              <a:rPr lang="en-US" altLang="en-US" sz="6400" b="1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53F91BDF-E071-9644-81A1-8CBDDC655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45139"/>
            <a:ext cx="8534400" cy="48826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en-US" sz="2800" b="1" i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800" b="1" i="1" dirty="0">
                <a:ea typeface="ＭＳ Ｐゴシック" panose="020B0600070205080204" pitchFamily="34" charset="-128"/>
              </a:rPr>
              <a:t>Teaching Academic Content and Literacy to English Learners in Elementary and Middle School </a:t>
            </a:r>
            <a:r>
              <a:rPr lang="en-US" altLang="en-US" sz="2400" dirty="0">
                <a:ea typeface="ＭＳ Ｐゴシック" panose="020B0600070205080204" pitchFamily="34" charset="-128"/>
              </a:rPr>
              <a:t>(2014)</a:t>
            </a:r>
          </a:p>
          <a:p>
            <a:pPr marL="0" indent="0">
              <a:spcAft>
                <a:spcPts val="1200"/>
              </a:spcAft>
            </a:pPr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Teach</a:t>
            </a:r>
            <a:r>
              <a:rPr lang="en-US" altLang="en-US" sz="2400" dirty="0">
                <a:ea typeface="ＭＳ Ｐゴシック" panose="020B0600070205080204" pitchFamily="34" charset="-128"/>
              </a:rPr>
              <a:t> a set of </a:t>
            </a:r>
            <a:r>
              <a:rPr lang="en-US" altLang="en-US" sz="2400" dirty="0">
                <a:highlight>
                  <a:srgbClr val="00FFFF"/>
                </a:highlight>
                <a:ea typeface="ＭＳ Ｐゴシック" panose="020B0600070205080204" pitchFamily="34" charset="-128"/>
              </a:rPr>
              <a:t>academic vocabulary words </a:t>
            </a:r>
            <a:r>
              <a:rPr lang="en-US" altLang="en-US" sz="2400" dirty="0">
                <a:ea typeface="ＭＳ Ｐゴシック" panose="020B0600070205080204" pitchFamily="34" charset="-128"/>
              </a:rPr>
              <a:t>intensively across several days using a variety of instructional activities. 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800" b="1" i="1" dirty="0">
                <a:ea typeface="ＭＳ Ｐゴシック" panose="020B0600070205080204" pitchFamily="34" charset="-128"/>
              </a:rPr>
              <a:t>Teaching Elementary School Students to Be Effective Writers </a:t>
            </a:r>
            <a:r>
              <a:rPr lang="en-US" altLang="en-US" sz="2400" dirty="0">
                <a:ea typeface="ＭＳ Ｐゴシック" panose="020B0600070205080204" pitchFamily="34" charset="-128"/>
              </a:rPr>
              <a:t>(2012)</a:t>
            </a:r>
          </a:p>
          <a:p>
            <a:pPr marL="0" indent="0"/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Teach</a:t>
            </a:r>
            <a:r>
              <a:rPr lang="en-US" altLang="en-US" sz="2400" dirty="0">
                <a:ea typeface="ＭＳ Ｐゴシック" panose="020B0600070205080204" pitchFamily="34" charset="-128"/>
              </a:rPr>
              <a:t> students to use the </a:t>
            </a:r>
            <a:r>
              <a:rPr lang="en-US" altLang="en-US" sz="2400" dirty="0">
                <a:highlight>
                  <a:srgbClr val="00FFFF"/>
                </a:highlight>
                <a:ea typeface="ＭＳ Ｐゴシック" panose="020B0600070205080204" pitchFamily="34" charset="-128"/>
              </a:rPr>
              <a:t>writing process </a:t>
            </a:r>
            <a:r>
              <a:rPr lang="en-US" altLang="en-US" sz="2400" dirty="0">
                <a:ea typeface="ＭＳ Ｐゴシック" panose="020B0600070205080204" pitchFamily="34" charset="-128"/>
              </a:rPr>
              <a:t>for a variety of purposes.  </a:t>
            </a:r>
          </a:p>
          <a:p>
            <a:pPr marL="0" indent="0"/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Teach</a:t>
            </a:r>
            <a:r>
              <a:rPr lang="en-US" altLang="en-US" sz="2400" dirty="0">
                <a:ea typeface="ＭＳ Ｐゴシック" panose="020B0600070205080204" pitchFamily="34" charset="-128"/>
              </a:rPr>
              <a:t> students to become fluent with </a:t>
            </a:r>
            <a:r>
              <a:rPr lang="en-US" altLang="en-US" sz="2400" dirty="0">
                <a:highlight>
                  <a:srgbClr val="00FFFF"/>
                </a:highlight>
                <a:ea typeface="ＭＳ Ｐゴシック" panose="020B0600070205080204" pitchFamily="34" charset="-128"/>
              </a:rPr>
              <a:t>handwriting, spelling, sentence construction, typing, and word processing.</a:t>
            </a: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72AD4724-3F0A-9745-9733-0300732EDC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077200" y="6356351"/>
            <a:ext cx="609600" cy="3651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485900" indent="-571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3200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114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FAA367-C760-874A-A5AC-AEC73B2789CB}" type="slidenum">
              <a:rPr lang="en-US" altLang="en-US" sz="1200">
                <a:solidFill>
                  <a:srgbClr val="898989"/>
                </a:solidFill>
              </a:rPr>
              <a:pPr/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1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1704639F-A045-F64C-8969-C20266E2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227"/>
            <a:ext cx="9144000" cy="866774"/>
          </a:xfrm>
          <a:solidFill>
            <a:schemeClr val="accent2"/>
          </a:solidFill>
        </p:spPr>
        <p:txBody>
          <a:bodyPr/>
          <a:lstStyle/>
          <a:p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	IES Practice Guides  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1D2FD87B-B8EC-3D46-B939-F3272DE91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1"/>
            <a:ext cx="8686800" cy="49847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2800" b="1" i="1" dirty="0">
                <a:ea typeface="ＭＳ Ｐゴシック" panose="020B0600070205080204" pitchFamily="34" charset="-128"/>
              </a:rPr>
              <a:t>Improving Reading Comprehension in Kindergarten Through 3rd Grade</a:t>
            </a:r>
            <a:r>
              <a:rPr lang="en-US" altLang="en-US" dirty="0">
                <a:ea typeface="ＭＳ Ｐゴシック" panose="020B0600070205080204" pitchFamily="34" charset="-128"/>
              </a:rPr>
              <a:t> (</a:t>
            </a:r>
            <a:r>
              <a:rPr lang="en-US" altLang="en-US" sz="2400" dirty="0">
                <a:ea typeface="ＭＳ Ｐゴシック" panose="020B0600070205080204" pitchFamily="34" charset="-128"/>
              </a:rPr>
              <a:t>2010)</a:t>
            </a:r>
          </a:p>
          <a:p>
            <a:pPr marL="0" indent="0"/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Teach</a:t>
            </a:r>
            <a:r>
              <a:rPr lang="en-US" altLang="en-US" sz="2400" dirty="0">
                <a:ea typeface="ＭＳ Ｐゴシック" panose="020B0600070205080204" pitchFamily="34" charset="-128"/>
              </a:rPr>
              <a:t> students how to use reading </a:t>
            </a:r>
            <a:r>
              <a:rPr lang="en-US" altLang="en-US" sz="2400" dirty="0">
                <a:highlight>
                  <a:srgbClr val="00FFFF"/>
                </a:highlight>
                <a:ea typeface="ＭＳ Ｐゴシック" panose="020B0600070205080204" pitchFamily="34" charset="-128"/>
              </a:rPr>
              <a:t>comprehension strategies</a:t>
            </a:r>
            <a:r>
              <a:rPr lang="en-US" altLang="en-US" sz="2400" dirty="0">
                <a:ea typeface="ＭＳ Ｐゴシック" panose="020B0600070205080204" pitchFamily="34" charset="-128"/>
              </a:rPr>
              <a:t>.</a:t>
            </a:r>
          </a:p>
          <a:p>
            <a:pPr marL="0" indent="0"/>
            <a:r>
              <a:rPr lang="en-US" altLang="en-US" sz="24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Teach</a:t>
            </a:r>
            <a:r>
              <a:rPr lang="en-US" altLang="en-US" sz="2400" dirty="0">
                <a:ea typeface="ＭＳ Ｐゴシック" panose="020B0600070205080204" pitchFamily="34" charset="-128"/>
              </a:rPr>
              <a:t> students to identify and use the </a:t>
            </a:r>
            <a:r>
              <a:rPr lang="en-US" altLang="en-US" sz="2400" dirty="0">
                <a:highlight>
                  <a:srgbClr val="00FFFF"/>
                </a:highlight>
                <a:ea typeface="ＭＳ Ｐゴシック" panose="020B0600070205080204" pitchFamily="34" charset="-128"/>
              </a:rPr>
              <a:t>text’s organizational structure </a:t>
            </a:r>
            <a:r>
              <a:rPr lang="en-US" altLang="en-US" sz="2400" dirty="0">
                <a:ea typeface="ＭＳ Ｐゴシック" panose="020B0600070205080204" pitchFamily="34" charset="-128"/>
              </a:rPr>
              <a:t>to comprehend, learn, and remember content.</a:t>
            </a:r>
          </a:p>
          <a:p>
            <a:pPr marL="0" indent="0"/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2400" b="1" i="1" dirty="0">
                <a:ea typeface="ＭＳ Ｐゴシック" panose="020B0600070205080204" pitchFamily="34" charset="-128"/>
              </a:rPr>
              <a:t>Providing Reading </a:t>
            </a:r>
            <a:r>
              <a:rPr lang="en-US" altLang="en-US" sz="2400" b="1" i="1" dirty="0">
                <a:highlight>
                  <a:srgbClr val="00FFFF"/>
                </a:highlight>
                <a:ea typeface="ＭＳ Ｐゴシック" panose="020B0600070205080204" pitchFamily="34" charset="-128"/>
              </a:rPr>
              <a:t>Interventions for Students in Grades 4 – 9</a:t>
            </a:r>
            <a:r>
              <a:rPr lang="en-US" altLang="en-US" sz="2400" b="1" dirty="0">
                <a:highlight>
                  <a:srgbClr val="00FFFF"/>
                </a:highlight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(2022)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Build students’ decoding skills so they can read complex multisyllabic words.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Provide purposeful fluency-building activities to help students read effortlessly.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Routinely use a set of comprehension-building practices to help students make sense of the text.</a:t>
            </a:r>
          </a:p>
          <a:p>
            <a:pPr marL="0" indent="0">
              <a:buNone/>
            </a:pPr>
            <a:br>
              <a:rPr lang="en-US" altLang="en-US" sz="2400" dirty="0">
                <a:ea typeface="ＭＳ Ｐゴシック" panose="020B0600070205080204" pitchFamily="34" charset="-128"/>
              </a:rPr>
            </a:b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5D98211A-5A2D-BE40-B839-91B700DE7D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077200" y="6356351"/>
            <a:ext cx="609600" cy="3651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485900" indent="-571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3200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114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0459312-C5D6-B64A-AF97-464FB28D5C2D}" type="slidenum">
              <a:rPr lang="en-US" altLang="en-US" sz="1200">
                <a:solidFill>
                  <a:srgbClr val="898989"/>
                </a:solidFill>
              </a:rPr>
              <a:pPr/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5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09379D-F0EB-924F-BA25-8C5CAE190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     Elements of Explicit Instruction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C3DEA3-2DBB-5046-9079-5B1B192FC4F5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3200" b="1" dirty="0"/>
              <a:t>Content 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800" dirty="0"/>
              <a:t>2.  Break down material into </a:t>
            </a:r>
            <a:r>
              <a:rPr lang="en-US" sz="2800" b="1" dirty="0"/>
              <a:t>smaller instructional steps (obtainable chunks) </a:t>
            </a:r>
            <a:r>
              <a:rPr lang="en-US" sz="2800" dirty="0"/>
              <a:t>and systematically sequence steps.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F61DE-1B1F-5142-9E2C-32DEBB1E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3EB5D-E9EE-044A-9F5C-90E9AE7C636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0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rgbClr val="008000"/>
            </a:solidFill>
          </a:ln>
        </p:spPr>
        <p:txBody>
          <a:bodyPr/>
          <a:lstStyle/>
          <a:p>
            <a:r>
              <a:rPr lang="en-US" sz="2400" dirty="0"/>
              <a:t>2.  Break down material into </a:t>
            </a:r>
            <a:r>
              <a:rPr lang="en-US" sz="2400" b="1" dirty="0"/>
              <a:t>smaller instructional steps (obtainable chunks) </a:t>
            </a:r>
            <a:r>
              <a:rPr lang="en-US" sz="2400" dirty="0"/>
              <a:t>and systematically sequence steps. </a:t>
            </a:r>
            <a:br>
              <a:rPr lang="en-US" sz="2400" dirty="0"/>
            </a:b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4457" y="1825625"/>
            <a:ext cx="3886200" cy="4351338"/>
          </a:xfrm>
          <a:ln w="28575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3300" dirty="0">
              <a:latin typeface="Calibri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5800" b="1" dirty="0">
                <a:cs typeface="Calibri"/>
              </a:rPr>
              <a:t>Break-down Content</a:t>
            </a:r>
          </a:p>
          <a:p>
            <a:pPr marL="0" indent="0">
              <a:lnSpc>
                <a:spcPct val="120000"/>
              </a:lnSpc>
              <a:buNone/>
            </a:pPr>
            <a:endParaRPr lang="en-US" sz="5800" b="1" dirty="0"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300" dirty="0">
              <a:latin typeface="Calibri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300" dirty="0">
                <a:latin typeface="Calibri"/>
                <a:cs typeface="Calibri"/>
              </a:rPr>
              <a:t>	</a:t>
            </a:r>
            <a:r>
              <a:rPr lang="en-US" sz="3300" b="1" dirty="0">
                <a:cs typeface="Calibri"/>
              </a:rPr>
              <a:t>			</a:t>
            </a:r>
          </a:p>
          <a:p>
            <a:pPr marL="0" indent="0">
              <a:buNone/>
            </a:pPr>
            <a:r>
              <a:rPr lang="en-US" sz="2800" dirty="0">
                <a:latin typeface="Calibri"/>
                <a:cs typeface="Calibri"/>
              </a:rPr>
              <a:t>		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2091B4-4E0D-3C4B-80BD-6FBE0EC0F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3431" y="1825625"/>
            <a:ext cx="3886200" cy="4351338"/>
          </a:xfrm>
          <a:ln w="28575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sz="2400" b="1" dirty="0"/>
              <a:t>Coursework </a:t>
            </a:r>
            <a:r>
              <a:rPr lang="en-US" sz="2400" dirty="0"/>
              <a:t>- </a:t>
            </a:r>
            <a:r>
              <a:rPr lang="en-US" sz="2400" i="1" dirty="0"/>
              <a:t>Science of Reading, Science of Writing, and Science of Instruction </a:t>
            </a:r>
            <a:br>
              <a:rPr lang="en-US" sz="2700" i="1" dirty="0"/>
            </a:br>
            <a:endParaRPr lang="en-US" sz="2700" dirty="0"/>
          </a:p>
          <a:p>
            <a:r>
              <a:rPr lang="en-US" sz="2000" dirty="0"/>
              <a:t>Explicit Instruction</a:t>
            </a:r>
          </a:p>
          <a:p>
            <a:r>
              <a:rPr lang="en-US" sz="2000" dirty="0"/>
              <a:t>Word Recognition </a:t>
            </a:r>
          </a:p>
          <a:p>
            <a:r>
              <a:rPr lang="en-US" sz="2000" dirty="0"/>
              <a:t>Language Comprehension</a:t>
            </a:r>
          </a:p>
          <a:p>
            <a:r>
              <a:rPr lang="en-US" sz="2000" dirty="0"/>
              <a:t>Writing – Transcription Skills</a:t>
            </a:r>
          </a:p>
          <a:p>
            <a:r>
              <a:rPr lang="en-US" sz="2000" dirty="0"/>
              <a:t>Writing – Translation Skills</a:t>
            </a:r>
          </a:p>
          <a:p>
            <a:r>
              <a:rPr lang="en-US" sz="2000" dirty="0"/>
              <a:t>Practicum 1. Tutorial</a:t>
            </a:r>
          </a:p>
          <a:p>
            <a:r>
              <a:rPr lang="en-US" sz="2000" dirty="0"/>
              <a:t>Practicum 2.  Classroom</a:t>
            </a:r>
          </a:p>
          <a:p>
            <a:endParaRPr lang="en-US" sz="2700" i="1" dirty="0"/>
          </a:p>
          <a:p>
            <a:endParaRPr lang="en-US" sz="2700" dirty="0"/>
          </a:p>
          <a:p>
            <a:pPr marL="342900" lvl="1" indent="0">
              <a:buNone/>
            </a:pPr>
            <a:endParaRPr lang="en-US" sz="28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300695-8529-094B-8C95-BD110B147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8"/>
            <a:ext cx="9144000" cy="2852737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>
                <a:latin typeface="+mn-lt"/>
              </a:rPr>
              <a:t>   Elements of Explicit Instruction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CCB976-6125-484F-BD09-87B82B6A1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Design of Instruction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BF9E7-7839-9D4E-8B3A-A06000B1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CB9AB-F896-F94F-95BE-1435B04EDF3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6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09379D-F0EB-924F-BA25-8C5CAE190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6"/>
            <a:ext cx="914400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     Elements of Explicit Instruction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C3DEA3-2DBB-5046-9079-5B1B192FC4F5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3200" b="1" dirty="0"/>
              <a:t>Design of Instruction 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dirty="0"/>
              <a:t>3.   </a:t>
            </a:r>
            <a:r>
              <a:rPr lang="en-US" sz="3200" b="1" dirty="0"/>
              <a:t>Design organized</a:t>
            </a:r>
            <a:r>
              <a:rPr lang="en-US" sz="3200" dirty="0"/>
              <a:t> and </a:t>
            </a:r>
            <a:r>
              <a:rPr lang="en-US" sz="3200" b="1" dirty="0"/>
              <a:t>focused</a:t>
            </a:r>
            <a:br>
              <a:rPr lang="en-US" sz="3200" b="1" dirty="0"/>
            </a:br>
            <a:r>
              <a:rPr lang="en-US" sz="3200" b="1" dirty="0"/>
              <a:t>        lessons.</a:t>
            </a:r>
            <a:br>
              <a:rPr lang="en-US" sz="2800" dirty="0"/>
            </a:br>
            <a:r>
              <a:rPr lang="en-US" sz="2800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F61DE-1B1F-5142-9E2C-32DEBB1E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3EB5D-E9EE-044A-9F5C-90E9AE7C636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9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09379D-F0EB-924F-BA25-8C5CAE190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6"/>
            <a:ext cx="914400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     Elements of Explicit Instruction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F61DE-1B1F-5142-9E2C-32DEBB1E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3EB5D-E9EE-044A-9F5C-90E9AE7C636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C5A97-B63D-9B7D-A318-AD95CCA8C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71" y="1847850"/>
            <a:ext cx="8346386" cy="492400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Continuum  of Lesson Planning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369789-DCE1-59AF-44A3-3DF0D3BB6542}"/>
              </a:ext>
            </a:extLst>
          </p:cNvPr>
          <p:cNvSpPr txBox="1"/>
          <p:nvPr/>
        </p:nvSpPr>
        <p:spPr>
          <a:xfrm>
            <a:off x="380171" y="2183296"/>
            <a:ext cx="2611507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Scripted Intervention Program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Prepare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 the script.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Rehearse the script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Study corrections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Teach with fidelity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Adjust next lesson based on student performance and assessment data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B401C3-C945-F497-0294-C4E1680E234F}"/>
              </a:ext>
            </a:extLst>
          </p:cNvPr>
          <p:cNvSpPr txBox="1"/>
          <p:nvPr/>
        </p:nvSpPr>
        <p:spPr>
          <a:xfrm>
            <a:off x="3192118" y="2183296"/>
            <a:ext cx="2500518" cy="4247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Tier 1 Annotated</a:t>
            </a:r>
          </a:p>
          <a:p>
            <a:r>
              <a:rPr lang="en-US" b="1" dirty="0"/>
              <a:t>Curriculum Manual </a:t>
            </a:r>
          </a:p>
          <a:p>
            <a:r>
              <a:rPr lang="en-US" b="1" dirty="0">
                <a:solidFill>
                  <a:srgbClr val="FF0000"/>
                </a:solidFill>
              </a:rPr>
              <a:t>Prepare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Determine strands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Determine sequence of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For each lesson, annotate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Possible revisions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Add objective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Add  student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Increase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Add  corrections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Firm up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707A86-BE8E-D6DB-B806-0E558D8BB808}"/>
              </a:ext>
            </a:extLst>
          </p:cNvPr>
          <p:cNvSpPr txBox="1"/>
          <p:nvPr/>
        </p:nvSpPr>
        <p:spPr>
          <a:xfrm>
            <a:off x="5803625" y="2183296"/>
            <a:ext cx="2611507" cy="36933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Design Lesson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when an existing, well-designed lesson in not available to annotate.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 all elements of Explicit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Teach the lesson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95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solidFill>
            <a:schemeClr val="accent2"/>
          </a:solidFill>
          <a:ln>
            <a:solidFill>
              <a:srgbClr val="008000"/>
            </a:solidFill>
          </a:ln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D0D0D"/>
                </a:solidFill>
                <a:cs typeface="Calibri"/>
              </a:rPr>
              <a:t> </a:t>
            </a:r>
            <a:br>
              <a:rPr lang="en-US" sz="3600" b="1" dirty="0">
                <a:solidFill>
                  <a:srgbClr val="0D0D0D"/>
                </a:solidFill>
                <a:cs typeface="Calibri"/>
              </a:rPr>
            </a:br>
            <a:r>
              <a:rPr lang="en-US" sz="3200" dirty="0"/>
              <a:t>3</a:t>
            </a:r>
            <a:r>
              <a:rPr lang="en-US" sz="3600" b="1" dirty="0"/>
              <a:t>.   </a:t>
            </a:r>
            <a:r>
              <a:rPr lang="en-US" sz="4400" b="1" dirty="0"/>
              <a:t>Design organized and focused lessons.</a:t>
            </a:r>
            <a:br>
              <a:rPr lang="en-US" sz="4400" dirty="0"/>
            </a:br>
            <a:endParaRPr lang="en-US" sz="4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4457" y="1825625"/>
            <a:ext cx="3886200" cy="4351338"/>
          </a:xfrm>
          <a:ln w="28575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3300" dirty="0">
              <a:latin typeface="Calibri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300" dirty="0">
              <a:latin typeface="Calibri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300" dirty="0">
              <a:latin typeface="Calibri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5800" b="1" dirty="0">
                <a:cs typeface="Calibri"/>
              </a:rPr>
              <a:t>Organized and focused lessons..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300" dirty="0">
              <a:latin typeface="Calibri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300" dirty="0">
                <a:latin typeface="Calibri"/>
                <a:cs typeface="Calibri"/>
              </a:rPr>
              <a:t>	</a:t>
            </a:r>
            <a:r>
              <a:rPr lang="en-US" sz="3300" b="1" dirty="0">
                <a:cs typeface="Calibri"/>
              </a:rPr>
              <a:t>			</a:t>
            </a:r>
          </a:p>
          <a:p>
            <a:pPr marL="0" indent="0">
              <a:buNone/>
            </a:pPr>
            <a:r>
              <a:rPr lang="en-US" sz="2800" dirty="0">
                <a:latin typeface="Calibri"/>
                <a:cs typeface="Calibri"/>
              </a:rPr>
              <a:t>		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2091B4-4E0D-3C4B-80BD-6FBE0EC0F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3431" y="1825625"/>
            <a:ext cx="3886200" cy="4351338"/>
          </a:xfrm>
          <a:ln w="28575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pPr marL="0" indent="0">
              <a:buNone/>
            </a:pPr>
            <a:endParaRPr lang="en-US" sz="2400" b="1" dirty="0"/>
          </a:p>
          <a:p>
            <a:r>
              <a:rPr lang="en-US" sz="2800" b="1" dirty="0"/>
              <a:t>Teach organized and focused lessons on critical content in every session.</a:t>
            </a:r>
          </a:p>
          <a:p>
            <a:endParaRPr lang="en-US" sz="2800" b="1" dirty="0"/>
          </a:p>
          <a:p>
            <a:r>
              <a:rPr lang="en-US" sz="2800" i="1" dirty="0" err="1"/>
              <a:t>Archerism</a:t>
            </a:r>
            <a:endParaRPr lang="en-US" sz="2800" i="1" dirty="0"/>
          </a:p>
          <a:p>
            <a:pPr marL="0" indent="0">
              <a:buNone/>
            </a:pPr>
            <a:r>
              <a:rPr lang="en-US" sz="2800" i="1" dirty="0"/>
              <a:t>How well you teach =</a:t>
            </a:r>
          </a:p>
          <a:p>
            <a:pPr marL="0" indent="0">
              <a:buNone/>
            </a:pPr>
            <a:r>
              <a:rPr lang="en-US" sz="2800" i="1" dirty="0"/>
              <a:t>How well they learn</a:t>
            </a:r>
            <a:endParaRPr lang="en-US" sz="3200" i="1" dirty="0"/>
          </a:p>
          <a:p>
            <a:endParaRPr lang="en-US" sz="28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05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4109-9470-2D48-BE58-4D584EA8E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	Active Participation during Session</a:t>
            </a:r>
          </a:p>
        </p:txBody>
      </p:sp>
      <p:sp>
        <p:nvSpPr>
          <p:cNvPr id="23555" name="Content Placeholder 6">
            <a:extLst>
              <a:ext uri="{FF2B5EF4-FFF2-40B4-BE49-F238E27FC236}">
                <a16:creationId xmlns:a16="http://schemas.microsoft.com/office/drawing/2014/main" id="{F58E7C48-1DF8-A342-B770-BACCFBCC9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9377" y="1855525"/>
            <a:ext cx="7240588" cy="43529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	</a:t>
            </a:r>
          </a:p>
          <a:p>
            <a:r>
              <a:rPr lang="en-US" altLang="en-US" sz="2800" b="1" dirty="0">
                <a:ea typeface="ＭＳ Ｐゴシック" panose="020B0600070205080204" pitchFamily="34" charset="-128"/>
              </a:rPr>
              <a:t>Short Choral Responses - </a:t>
            </a:r>
            <a:r>
              <a:rPr lang="en-US" altLang="en-US" sz="2800" dirty="0">
                <a:ea typeface="ＭＳ Ｐゴシック" panose="020B0600070205080204" pitchFamily="34" charset="-128"/>
              </a:rPr>
              <a:t>Muted</a:t>
            </a:r>
            <a:endParaRPr lang="en-US" altLang="en-US" sz="2800" b="1" dirty="0">
              <a:ea typeface="ＭＳ Ｐゴシック" panose="020B0600070205080204" pitchFamily="34" charset="-128"/>
            </a:endParaRPr>
          </a:p>
          <a:p>
            <a:r>
              <a:rPr lang="en-US" altLang="en-US" sz="2800" b="1" dirty="0">
                <a:ea typeface="ＭＳ Ｐゴシック" panose="020B0600070205080204" pitchFamily="34" charset="-128"/>
              </a:rPr>
              <a:t>Structured Partners (1 and 2) </a:t>
            </a:r>
            <a:r>
              <a:rPr lang="en-US" altLang="en-US" sz="2800" dirty="0">
                <a:ea typeface="ＭＳ Ｐゴシック" panose="020B0600070205080204" pitchFamily="34" charset="-128"/>
              </a:rPr>
              <a:t>- Pretend</a:t>
            </a:r>
            <a:endParaRPr lang="en-US" altLang="en-US" sz="2800" b="1" dirty="0">
              <a:ea typeface="ＭＳ Ｐゴシック" panose="020B0600070205080204" pitchFamily="34" charset="-128"/>
            </a:endParaRPr>
          </a:p>
          <a:p>
            <a:r>
              <a:rPr lang="en-US" altLang="en-US" sz="2800" b="1" dirty="0">
                <a:ea typeface="ＭＳ Ｐゴシック" panose="020B0600070205080204" pitchFamily="34" charset="-128"/>
              </a:rPr>
              <a:t>Choral Reading - </a:t>
            </a:r>
            <a:r>
              <a:rPr lang="en-US" altLang="en-US" sz="2800" dirty="0">
                <a:ea typeface="ＭＳ Ｐゴシック" panose="020B0600070205080204" pitchFamily="34" charset="-128"/>
              </a:rPr>
              <a:t>Muted</a:t>
            </a:r>
            <a:endParaRPr lang="en-US" altLang="en-US" sz="2800" b="1" dirty="0">
              <a:ea typeface="ＭＳ Ｐゴシック" panose="020B0600070205080204" pitchFamily="34" charset="-128"/>
            </a:endParaRPr>
          </a:p>
          <a:p>
            <a:r>
              <a:rPr lang="en-US" altLang="en-US" sz="2800" b="1" dirty="0">
                <a:ea typeface="ＭＳ Ｐゴシック" panose="020B0600070205080204" pitchFamily="34" charset="-128"/>
              </a:rPr>
              <a:t>Cloze Reading - </a:t>
            </a:r>
            <a:r>
              <a:rPr lang="en-US" altLang="en-US" sz="2800" dirty="0">
                <a:ea typeface="ＭＳ Ｐゴシック" panose="020B0600070205080204" pitchFamily="34" charset="-128"/>
              </a:rPr>
              <a:t>Muted</a:t>
            </a:r>
            <a:endParaRPr lang="en-US" altLang="en-US" sz="2800" b="1" dirty="0">
              <a:ea typeface="ＭＳ Ｐゴシック" panose="020B0600070205080204" pitchFamily="34" charset="-128"/>
            </a:endParaRPr>
          </a:p>
          <a:p>
            <a:r>
              <a:rPr lang="en-US" altLang="en-US" sz="2800" b="1" dirty="0">
                <a:ea typeface="ＭＳ Ｐゴシック" panose="020B0600070205080204" pitchFamily="34" charset="-128"/>
              </a:rPr>
              <a:t>Hold-Ups </a:t>
            </a:r>
          </a:p>
          <a:p>
            <a:pPr marL="0" indent="0">
              <a:buNone/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br>
              <a:rPr lang="en-US" altLang="en-US" b="1" dirty="0">
                <a:ea typeface="ＭＳ Ｐゴシック" panose="020B0600070205080204" pitchFamily="34" charset="-128"/>
              </a:rPr>
            </a:br>
            <a:endParaRPr lang="en-US" altLang="en-US" b="1" dirty="0">
              <a:ea typeface="ＭＳ Ｐゴシック" panose="020B0600070205080204" pitchFamily="34" charset="-128"/>
            </a:endParaRPr>
          </a:p>
          <a:p>
            <a:endParaRPr lang="en-US" altLang="en-US" b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Make a </a:t>
            </a:r>
            <a:r>
              <a:rPr lang="en-US" altLang="en-US" b="1" dirty="0">
                <a:ea typeface="ＭＳ Ｐゴシック" panose="020B0600070205080204" pitchFamily="34" charset="-128"/>
              </a:rPr>
              <a:t>response sheet.</a:t>
            </a:r>
          </a:p>
          <a:p>
            <a:pPr marL="0" indent="0">
              <a:buNone/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b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A27E9A5B-BF67-5D4B-B129-B2D450D462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5372EC-6F07-774C-8765-6F648861A4C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56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4">
            <a:extLst>
              <a:ext uri="{FF2B5EF4-FFF2-40B4-BE49-F238E27FC236}">
                <a16:creationId xmlns:a16="http://schemas.microsoft.com/office/drawing/2014/main" id="{EC8C178B-0D8B-E64B-9B34-220F02B42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altLang="en-US" sz="3600" b="1" dirty="0">
                <a:latin typeface="+mn-lt"/>
                <a:ea typeface="ＭＳ Ｐゴシック" panose="020B0600070205080204" pitchFamily="34" charset="-128"/>
              </a:rPr>
              <a:t>3. Design organized and focused lessons.</a:t>
            </a:r>
            <a:endParaRPr lang="en-US" altLang="en-US" sz="3600" b="1" dirty="0">
              <a:ea typeface="ＭＳ Ｐゴシック" panose="020B0600070205080204" pitchFamily="34" charset="-128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CC36E6E-C4A1-2F4E-A7B3-DDAC33773D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1860" y="2431549"/>
            <a:ext cx="7814959" cy="4289927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marL="2743200" lvl="8" indent="0">
              <a:buNone/>
              <a:defRPr/>
            </a:pPr>
            <a:r>
              <a:rPr lang="en-US" sz="4000" b="1" dirty="0">
                <a:ea typeface="+mn-ea"/>
                <a:cs typeface="+mn-cs"/>
              </a:rPr>
              <a:t>1. Opening</a:t>
            </a:r>
          </a:p>
          <a:p>
            <a:pPr marL="2743200" lvl="8" indent="0">
              <a:buNone/>
              <a:defRPr/>
            </a:pPr>
            <a:endParaRPr lang="en-US" sz="4000" dirty="0"/>
          </a:p>
          <a:p>
            <a:pPr marL="2743200" lvl="8" indent="0">
              <a:buNone/>
              <a:defRPr/>
            </a:pPr>
            <a:r>
              <a:rPr lang="en-US" sz="4000" b="1" dirty="0">
                <a:ea typeface="+mn-ea"/>
                <a:cs typeface="+mn-cs"/>
              </a:rPr>
              <a:t>2. Body</a:t>
            </a:r>
          </a:p>
          <a:p>
            <a:pPr marL="2743200" lvl="8" indent="0">
              <a:buNone/>
              <a:defRPr/>
            </a:pPr>
            <a:endParaRPr lang="en-US" sz="4000" b="1" dirty="0">
              <a:ea typeface="+mn-ea"/>
              <a:cs typeface="+mn-cs"/>
            </a:endParaRPr>
          </a:p>
          <a:p>
            <a:pPr marL="2743200" lvl="8" indent="0">
              <a:buNone/>
              <a:defRPr/>
            </a:pPr>
            <a:r>
              <a:rPr lang="en-US" sz="4000" b="1" dirty="0">
                <a:ea typeface="+mn-ea"/>
                <a:cs typeface="+mn-cs"/>
              </a:rPr>
              <a:t>3. Closing</a:t>
            </a:r>
          </a:p>
          <a:p>
            <a:pPr marL="2743200" lvl="8" indent="0">
              <a:buNone/>
              <a:defRPr/>
            </a:pPr>
            <a:endParaRPr lang="en-US" sz="2150" b="1" dirty="0"/>
          </a:p>
        </p:txBody>
      </p:sp>
      <p:sp>
        <p:nvSpPr>
          <p:cNvPr id="74755" name="Slide Number Placeholder 5">
            <a:extLst>
              <a:ext uri="{FF2B5EF4-FFF2-40B4-BE49-F238E27FC236}">
                <a16:creationId xmlns:a16="http://schemas.microsoft.com/office/drawing/2014/main" id="{19161C41-71FE-1C45-BEF3-733D4DB85A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485900" indent="-571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3200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114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FF90C84-923E-2C4B-BE05-175A4EEFFE59}" type="slidenum">
              <a:rPr lang="en-US" altLang="en-US" sz="1200">
                <a:solidFill>
                  <a:srgbClr val="898989"/>
                </a:solidFill>
              </a:rPr>
              <a:pPr/>
              <a:t>30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3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09379D-F0EB-924F-BA25-8C5CAE190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	Elements of Explicit Instruction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C3DEA3-2DBB-5046-9079-5B1B192FC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75105"/>
            <a:ext cx="7886700" cy="350185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Design of Instruction </a:t>
            </a:r>
            <a:br>
              <a:rPr lang="en-US" sz="2800" dirty="0"/>
            </a:br>
            <a:r>
              <a:rPr lang="en-US" sz="2800" dirty="0"/>
              <a:t>	</a:t>
            </a:r>
          </a:p>
          <a:p>
            <a:pPr marL="457200" indent="-457200">
              <a:buAutoNum type="arabicPeriod" startAt="4"/>
            </a:pPr>
            <a:r>
              <a:rPr lang="en-US" sz="3200" dirty="0"/>
              <a:t>Begin lessons with a clear statement of the lesson </a:t>
            </a:r>
            <a:r>
              <a:rPr lang="en-US" sz="3200" b="1" dirty="0"/>
              <a:t>goals/purposes</a:t>
            </a:r>
            <a:r>
              <a:rPr lang="en-US" sz="3200" dirty="0"/>
              <a:t>.</a:t>
            </a:r>
            <a:endParaRPr lang="en-US" sz="16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F61DE-1B1F-5142-9E2C-32DEBB1E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3EB5D-E9EE-044A-9F5C-90E9AE7C636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7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09379D-F0EB-924F-BA25-8C5CAE190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	Elements of Explicit Instruction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C3DEA3-2DBB-5046-9079-5B1B192FC4F5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Design of Instruction </a:t>
            </a:r>
            <a:br>
              <a:rPr lang="en-US" sz="2800" dirty="0"/>
            </a:br>
            <a:r>
              <a:rPr lang="en-US" sz="2800" dirty="0"/>
              <a:t>	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5. Review</a:t>
            </a:r>
            <a:r>
              <a:rPr lang="en-US" sz="2800" dirty="0"/>
              <a:t> prior skills and knowledge before</a:t>
            </a:r>
          </a:p>
          <a:p>
            <a:pPr marL="0" indent="0">
              <a:buNone/>
            </a:pPr>
            <a:r>
              <a:rPr lang="en-US" sz="2800" dirty="0"/>
              <a:t>     beginning instruction. </a:t>
            </a:r>
          </a:p>
          <a:p>
            <a:pPr marL="342900" lvl="1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F61DE-1B1F-5142-9E2C-32DEBB1E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3EB5D-E9EE-044A-9F5C-90E9AE7C636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66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solidFill>
            <a:schemeClr val="accent2"/>
          </a:solidFill>
          <a:ln>
            <a:solidFill>
              <a:srgbClr val="008000"/>
            </a:solidFill>
          </a:ln>
        </p:spPr>
        <p:txBody>
          <a:bodyPr>
            <a:normAutofit/>
          </a:bodyPr>
          <a:lstStyle/>
          <a:p>
            <a:pPr marL="0" indent="0"/>
            <a:r>
              <a:rPr lang="en-US" sz="3600" b="1" dirty="0"/>
              <a:t>5. Review prior skills and knowledge before</a:t>
            </a:r>
            <a:br>
              <a:rPr lang="en-US" sz="3600" b="1" dirty="0"/>
            </a:br>
            <a:r>
              <a:rPr lang="en-US" sz="3600" b="1" dirty="0"/>
              <a:t>     beginning instruction. </a:t>
            </a:r>
            <a:endParaRPr lang="en-US" sz="3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4457" y="1825625"/>
            <a:ext cx="3886200" cy="4351338"/>
          </a:xfrm>
          <a:ln w="28575"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3300" dirty="0">
              <a:latin typeface="Calibri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300" dirty="0">
              <a:latin typeface="Calibri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6500" b="1" dirty="0">
                <a:latin typeface="Calibri"/>
                <a:cs typeface="Calibri"/>
              </a:rPr>
              <a:t>Review </a:t>
            </a:r>
            <a:endParaRPr lang="en-US" sz="6500" b="1" dirty="0"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300">
              <a:latin typeface="Calibri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300" dirty="0">
              <a:latin typeface="Calibri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300" dirty="0">
                <a:latin typeface="Calibri"/>
                <a:cs typeface="Calibri"/>
              </a:rPr>
              <a:t>	</a:t>
            </a:r>
            <a:r>
              <a:rPr lang="en-US" sz="3300" b="1" dirty="0">
                <a:cs typeface="Calibri"/>
              </a:rPr>
              <a:t>			</a:t>
            </a:r>
          </a:p>
          <a:p>
            <a:pPr marL="0" indent="0">
              <a:buNone/>
            </a:pPr>
            <a:r>
              <a:rPr lang="en-US" sz="4400" b="1" dirty="0">
                <a:latin typeface="Calibri"/>
                <a:cs typeface="Calibri"/>
              </a:rPr>
              <a:t>Retrieval Practice:</a:t>
            </a:r>
          </a:p>
          <a:p>
            <a:pPr marL="0" indent="0">
              <a:buNone/>
            </a:pPr>
            <a:r>
              <a:rPr lang="en-US" sz="4400" dirty="0"/>
              <a:t>When students retrieve and bring information to mind, this mental challenge produces durable long-term learning.</a:t>
            </a:r>
            <a:r>
              <a:rPr lang="en-US" sz="2800" dirty="0">
                <a:latin typeface="Calibri"/>
                <a:cs typeface="Calibri"/>
              </a:rPr>
              <a:t>	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2091B4-4E0D-3C4B-80BD-6FBE0EC0F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3431" y="1825625"/>
            <a:ext cx="3886200" cy="4351338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- </a:t>
            </a:r>
            <a:r>
              <a:rPr lang="en-US" sz="2400" b="1" dirty="0"/>
              <a:t>Consistent instructional</a:t>
            </a:r>
            <a:br>
              <a:rPr lang="en-US" sz="2400" b="1" dirty="0"/>
            </a:br>
            <a:r>
              <a:rPr lang="en-US" sz="2400" b="1" dirty="0"/>
              <a:t>   practice </a:t>
            </a:r>
            <a:br>
              <a:rPr lang="en-US" sz="2400" b="1" dirty="0"/>
            </a:br>
            <a:endParaRPr lang="en-US" sz="2400" b="1" dirty="0"/>
          </a:p>
          <a:p>
            <a:pPr>
              <a:buFontTx/>
              <a:buChar char="-"/>
            </a:pPr>
            <a:r>
              <a:rPr lang="en-US" sz="2400" b="1" dirty="0"/>
              <a:t>Actively involve students in review</a:t>
            </a:r>
          </a:p>
          <a:p>
            <a:pPr>
              <a:buFontTx/>
              <a:buChar char="-"/>
            </a:pPr>
            <a:endParaRPr lang="en-US" sz="2400" b="1" dirty="0"/>
          </a:p>
          <a:p>
            <a:pPr>
              <a:buFontTx/>
              <a:buChar char="-"/>
            </a:pPr>
            <a:r>
              <a:rPr lang="en-US" sz="2400" b="1" dirty="0"/>
              <a:t>Utilize retrieval practice </a:t>
            </a:r>
            <a:r>
              <a:rPr lang="en-US" sz="2400" dirty="0"/>
              <a:t>(retrieve information from memory)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Recap VS Retrieval </a:t>
            </a:r>
            <a:endParaRPr lang="en-US" sz="2100" dirty="0"/>
          </a:p>
          <a:p>
            <a:pPr lvl="1"/>
            <a:endParaRPr lang="en-US" sz="2100" dirty="0"/>
          </a:p>
          <a:p>
            <a:pPr lvl="1"/>
            <a:endParaRPr lang="en-US" sz="28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4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rgbClr val="008000"/>
            </a:solidFill>
          </a:ln>
        </p:spPr>
        <p:txBody>
          <a:bodyPr/>
          <a:lstStyle/>
          <a:p>
            <a:pPr marL="0" indent="0"/>
            <a:r>
              <a:rPr lang="en-US" sz="2800" b="1" dirty="0"/>
              <a:t>5. Review</a:t>
            </a:r>
            <a:r>
              <a:rPr lang="en-US" sz="2800" dirty="0"/>
              <a:t> prior skills and knowledge before</a:t>
            </a:r>
            <a:br>
              <a:rPr lang="en-US" sz="2800" dirty="0"/>
            </a:br>
            <a:r>
              <a:rPr lang="en-US" sz="2800" dirty="0"/>
              <a:t>     beginning instruction. </a:t>
            </a:r>
            <a:endParaRPr lang="en-US"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804DEA8-A33B-2850-14D6-F88993185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Brain Drain</a:t>
            </a:r>
          </a:p>
          <a:p>
            <a:pPr marL="0" indent="0">
              <a:buNone/>
            </a:pPr>
            <a:r>
              <a:rPr lang="en-US" dirty="0"/>
              <a:t>Five Minutes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Based on lectures, texts, articles, demonstrations, and webinars, write about vocabulary instruction evidence-based practices and routines.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Compare your draft with your partner.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337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09379D-F0EB-924F-BA25-8C5CAE190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	Elements of Explicit Instruction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C3DEA3-2DBB-5046-9079-5B1B192FC4F5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Design of Instruction – How to do something</a:t>
            </a:r>
            <a:br>
              <a:rPr lang="en-US" sz="2800" b="1" dirty="0"/>
            </a:br>
            <a:endParaRPr lang="en-US" sz="2800" b="1" dirty="0"/>
          </a:p>
          <a:p>
            <a:pPr marL="0" indent="0">
              <a:buNone/>
            </a:pPr>
            <a:r>
              <a:rPr lang="en-US" sz="2800" dirty="0"/>
              <a:t>6.   Provide </a:t>
            </a:r>
            <a:r>
              <a:rPr lang="en-US" sz="2800" b="1" dirty="0"/>
              <a:t>step-by-step demonstrations</a:t>
            </a:r>
            <a:r>
              <a:rPr lang="en-US" sz="2800" dirty="0"/>
              <a:t>. </a:t>
            </a:r>
            <a:r>
              <a:rPr lang="en-US" sz="2800" dirty="0">
                <a:solidFill>
                  <a:srgbClr val="FF0000"/>
                </a:solidFill>
              </a:rPr>
              <a:t>(I do)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F61DE-1B1F-5142-9E2C-32DEBB1E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3EB5D-E9EE-044A-9F5C-90E9AE7C636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4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solidFill>
            <a:schemeClr val="accent2"/>
          </a:solidFill>
          <a:ln>
            <a:solidFill>
              <a:srgbClr val="008000"/>
            </a:solidFill>
          </a:ln>
        </p:spPr>
        <p:txBody>
          <a:bodyPr/>
          <a:lstStyle/>
          <a:p>
            <a:r>
              <a:rPr lang="en-US" sz="3600" b="1" dirty="0">
                <a:solidFill>
                  <a:srgbClr val="0D0D0D"/>
                </a:solidFill>
                <a:cs typeface="Calibri"/>
              </a:rPr>
              <a:t> </a:t>
            </a:r>
            <a:r>
              <a:rPr lang="en-US" sz="3200" dirty="0"/>
              <a:t>6.   Provide </a:t>
            </a:r>
            <a:r>
              <a:rPr lang="en-US" sz="3200" b="1" dirty="0"/>
              <a:t>step-by-step demonstrations</a:t>
            </a:r>
            <a:r>
              <a:rPr lang="en-US" sz="3200" dirty="0"/>
              <a:t>. (I do)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4457" y="1825625"/>
            <a:ext cx="3886200" cy="4351338"/>
          </a:xfrm>
          <a:ln w="28575"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3300" dirty="0">
              <a:latin typeface="Calibri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300" dirty="0">
              <a:latin typeface="Calibri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300" b="1" dirty="0">
              <a:latin typeface="Calibri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7300" b="1" dirty="0">
                <a:latin typeface="Calibri"/>
                <a:cs typeface="Calibri"/>
              </a:rPr>
              <a:t>	     I Do</a:t>
            </a:r>
          </a:p>
          <a:p>
            <a:pPr>
              <a:lnSpc>
                <a:spcPct val="120000"/>
              </a:lnSpc>
            </a:pPr>
            <a:r>
              <a:rPr lang="en-US" sz="4400" dirty="0">
                <a:latin typeface="Calibri"/>
                <a:cs typeface="Calibri"/>
              </a:rPr>
              <a:t> Directly demonstrate the routine and/or</a:t>
            </a:r>
            <a:br>
              <a:rPr lang="en-US" sz="4400" dirty="0">
                <a:latin typeface="Calibri"/>
                <a:cs typeface="Calibri"/>
              </a:rPr>
            </a:br>
            <a:endParaRPr lang="en-US" sz="4400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4400" dirty="0">
                <a:latin typeface="Calibri"/>
                <a:cs typeface="Calibri"/>
              </a:rPr>
              <a:t>Watch and analyze an example video.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7300" b="1" dirty="0">
                <a:latin typeface="Calibri"/>
                <a:cs typeface="Calibri"/>
              </a:rPr>
              <a:t> </a:t>
            </a:r>
            <a:endParaRPr lang="en-US" sz="7300" b="1" dirty="0"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300" dirty="0">
              <a:latin typeface="Calibri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3300" dirty="0">
                <a:latin typeface="Calibri"/>
                <a:cs typeface="Calibri"/>
              </a:rPr>
              <a:t>	</a:t>
            </a:r>
            <a:r>
              <a:rPr lang="en-US" sz="3300" b="1" dirty="0">
                <a:cs typeface="Calibri"/>
              </a:rPr>
              <a:t>			</a:t>
            </a:r>
          </a:p>
          <a:p>
            <a:pPr marL="0" indent="0">
              <a:buNone/>
            </a:pPr>
            <a:r>
              <a:rPr lang="en-US" sz="2800" dirty="0">
                <a:latin typeface="Calibri"/>
                <a:cs typeface="Calibri"/>
              </a:rPr>
              <a:t>		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2091B4-4E0D-3C4B-80BD-6FBE0EC0F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3431" y="1825625"/>
            <a:ext cx="3886200" cy="4351338"/>
          </a:xfrm>
          <a:ln w="28575"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b="1" dirty="0"/>
              <a:t>Demonstrations </a:t>
            </a:r>
          </a:p>
          <a:p>
            <a:r>
              <a:rPr lang="en-US" sz="2400" dirty="0"/>
              <a:t>Show and Tell</a:t>
            </a:r>
          </a:p>
          <a:p>
            <a:r>
              <a:rPr lang="en-US" sz="2400" dirty="0"/>
              <a:t>Exaggerate strategy steps</a:t>
            </a:r>
          </a:p>
          <a:p>
            <a:r>
              <a:rPr lang="en-US" sz="2400" dirty="0"/>
              <a:t>Clarity   Clarity  Clarity</a:t>
            </a:r>
          </a:p>
          <a:p>
            <a:r>
              <a:rPr lang="en-US" sz="2400" dirty="0"/>
              <a:t>Dynamic demonstrations followed by WE  DO IT</a:t>
            </a:r>
            <a:endParaRPr lang="en-US" sz="2400" dirty="0">
              <a:highlight>
                <a:srgbClr val="FFFF00"/>
              </a:highlight>
            </a:endParaRPr>
          </a:p>
          <a:p>
            <a:endParaRPr lang="en-US" sz="2400" dirty="0">
              <a:highlight>
                <a:srgbClr val="FFFF00"/>
              </a:highlight>
            </a:endParaRPr>
          </a:p>
          <a:p>
            <a:pPr marL="342900" lvl="1" indent="0">
              <a:buNone/>
            </a:pPr>
            <a:endParaRPr lang="en-US" sz="2100" dirty="0"/>
          </a:p>
          <a:p>
            <a:pPr lvl="1"/>
            <a:endParaRPr lang="en-US" sz="2100" dirty="0"/>
          </a:p>
          <a:p>
            <a:pPr lvl="1"/>
            <a:endParaRPr lang="en-US" sz="28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CD95-5FB5-8244-A725-10E7FEEBD53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07445-DE74-F6BF-3B75-E70A91B10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Practice 1   (Professor Model) </a:t>
            </a:r>
          </a:p>
        </p:txBody>
      </p:sp>
      <p:sp>
        <p:nvSpPr>
          <p:cNvPr id="129026" name="Content Placeholder 2">
            <a:extLst>
              <a:ext uri="{FF2B5EF4-FFF2-40B4-BE49-F238E27FC236}">
                <a16:creationId xmlns:a16="http://schemas.microsoft.com/office/drawing/2014/main" id="{DF61488F-E504-D1B9-C864-0ADFCFBAD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60550"/>
            <a:ext cx="2532063" cy="4525963"/>
          </a:xfrm>
          <a:solidFill>
            <a:srgbClr val="EDBAB1"/>
          </a:solidFill>
        </p:spPr>
        <p:txBody>
          <a:bodyPr/>
          <a:lstStyle/>
          <a:p>
            <a:pPr eaLnBrk="1" hangingPunct="1"/>
            <a:r>
              <a:rPr lang="en-US" altLang="en-US" sz="1400">
                <a:ea typeface="ＭＳ Ｐゴシック" panose="020B0600070205080204" pitchFamily="34" charset="-128"/>
              </a:rPr>
              <a:t>Displayed on screen. </a:t>
            </a:r>
          </a:p>
          <a:p>
            <a:pPr eaLnBrk="1" hangingPunct="1"/>
            <a:endParaRPr lang="en-US" altLang="en-US" sz="1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b="1">
                <a:ea typeface="ＭＳ Ｐゴシック" panose="020B0600070205080204" pitchFamily="34" charset="-128"/>
              </a:rPr>
              <a:t>migrate </a:t>
            </a:r>
          </a:p>
        </p:txBody>
      </p:sp>
      <p:sp>
        <p:nvSpPr>
          <p:cNvPr id="129027" name="Content Placeholder 3">
            <a:extLst>
              <a:ext uri="{FF2B5EF4-FFF2-40B4-BE49-F238E27FC236}">
                <a16:creationId xmlns:a16="http://schemas.microsoft.com/office/drawing/2014/main" id="{EE7D127F-39CA-97BE-4227-0937E6E64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75000" y="1860550"/>
            <a:ext cx="5795963" cy="4525963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/>
            <a:endParaRPr lang="en-US" altLang="en-US" b="1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1.	Introduce the word’s pronunciation.</a:t>
            </a:r>
            <a:br>
              <a:rPr lang="en-US" altLang="en-US" b="1" dirty="0">
                <a:ea typeface="ＭＳ Ｐゴシック" panose="020B0600070205080204" pitchFamily="34" charset="-128"/>
              </a:rPr>
            </a:br>
            <a:br>
              <a:rPr lang="en-US" altLang="en-US" b="1" dirty="0">
                <a:ea typeface="ＭＳ Ｐゴシック" panose="020B0600070205080204" pitchFamily="34" charset="-128"/>
              </a:rPr>
            </a:br>
            <a:endParaRPr lang="en-US" altLang="en-US" b="1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	</a:t>
            </a:r>
            <a:r>
              <a:rPr lang="en-US" altLang="en-US" dirty="0">
                <a:ea typeface="ＭＳ Ｐゴシック" panose="020B0600070205080204" pitchFamily="34" charset="-128"/>
              </a:rPr>
              <a:t>This word is </a:t>
            </a:r>
            <a:r>
              <a:rPr lang="en-US" altLang="en-US" b="1" dirty="0">
                <a:ea typeface="ＭＳ Ｐゴシック" panose="020B0600070205080204" pitchFamily="34" charset="-128"/>
              </a:rPr>
              <a:t>migrate.   </a:t>
            </a:r>
            <a:r>
              <a:rPr lang="en-US" altLang="en-US" dirty="0">
                <a:ea typeface="ＭＳ Ｐゴシック" panose="020B0600070205080204" pitchFamily="34" charset="-128"/>
              </a:rPr>
              <a:t>What word? </a:t>
            </a:r>
            <a:r>
              <a:rPr lang="en-US" altLang="en-US" i="1" dirty="0">
                <a:ea typeface="ＭＳ Ｐゴシック" panose="020B0600070205080204" pitchFamily="34" charset="-128"/>
              </a:rPr>
              <a:t>migrate</a:t>
            </a:r>
          </a:p>
          <a:p>
            <a:pPr marL="0" indent="0" eaLnBrk="1" hangingPunct="1">
              <a:buNone/>
            </a:pPr>
            <a:r>
              <a:rPr lang="en-US" altLang="en-US" i="1" dirty="0">
                <a:ea typeface="ＭＳ Ｐゴシック" panose="020B0600070205080204" pitchFamily="34" charset="-128"/>
              </a:rPr>
              <a:t>	</a:t>
            </a:r>
            <a:r>
              <a:rPr lang="en-US" altLang="en-US" dirty="0">
                <a:ea typeface="ＭＳ Ｐゴシック" panose="020B0600070205080204" pitchFamily="34" charset="-128"/>
              </a:rPr>
              <a:t>Tap and say the syllables in migrate. </a:t>
            </a:r>
          </a:p>
          <a:p>
            <a:pPr marL="0" indent="0" eaLnBrk="1" hangingPunct="1">
              <a:buNone/>
            </a:pPr>
            <a:r>
              <a:rPr lang="en-US" altLang="en-US" i="1" dirty="0">
                <a:ea typeface="ＭＳ Ｐゴシック" panose="020B0600070205080204" pitchFamily="34" charset="-128"/>
              </a:rPr>
              <a:t>	mi grate</a:t>
            </a:r>
          </a:p>
          <a:p>
            <a:pPr marL="0" indent="0" eaLnBrk="1" hangingPunct="1"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	</a:t>
            </a:r>
            <a:r>
              <a:rPr lang="en-US" altLang="en-US" dirty="0">
                <a:ea typeface="ＭＳ Ｐゴシック" panose="020B0600070205080204" pitchFamily="34" charset="-128"/>
              </a:rPr>
              <a:t>Again. </a:t>
            </a:r>
            <a:r>
              <a:rPr lang="en-US" altLang="en-US" i="1" dirty="0">
                <a:ea typeface="ＭＳ Ｐゴシック" panose="020B0600070205080204" pitchFamily="34" charset="-128"/>
              </a:rPr>
              <a:t>mi grate</a:t>
            </a:r>
          </a:p>
          <a:p>
            <a:pPr marL="0" indent="0" eaLnBrk="1" hangingPunct="1">
              <a:buNone/>
            </a:pPr>
            <a:r>
              <a:rPr lang="en-US" altLang="en-US" b="1" i="1" dirty="0">
                <a:ea typeface="ＭＳ Ｐゴシック" panose="020B0600070205080204" pitchFamily="34" charset="-128"/>
              </a:rPr>
              <a:t>	</a:t>
            </a:r>
            <a:r>
              <a:rPr lang="en-US" altLang="en-US" dirty="0">
                <a:ea typeface="ＭＳ Ｐゴシック" panose="020B0600070205080204" pitchFamily="34" charset="-128"/>
              </a:rPr>
              <a:t>What word? </a:t>
            </a:r>
            <a:r>
              <a:rPr lang="en-US" altLang="en-US" i="1" dirty="0">
                <a:ea typeface="ＭＳ Ｐゴシック" panose="020B0600070205080204" pitchFamily="34" charset="-128"/>
              </a:rPr>
              <a:t>migrate</a:t>
            </a:r>
          </a:p>
          <a:p>
            <a:pPr marL="0" indent="0" eaLnBrk="1" hangingPunct="1">
              <a:buNone/>
            </a:pPr>
            <a:r>
              <a:rPr lang="en-US" altLang="en-US" i="1" dirty="0">
                <a:ea typeface="ＭＳ Ｐゴシック" panose="020B0600070205080204" pitchFamily="34" charset="-128"/>
              </a:rPr>
              <a:t>	</a:t>
            </a:r>
            <a:r>
              <a:rPr lang="en-US" altLang="en-US" dirty="0">
                <a:ea typeface="ＭＳ Ｐゴシック" panose="020B0600070205080204" pitchFamily="34" charset="-128"/>
              </a:rPr>
              <a:t>Spell migrate.  </a:t>
            </a:r>
            <a:r>
              <a:rPr lang="en-US" altLang="en-US" i="1" dirty="0">
                <a:ea typeface="ＭＳ Ｐゴシック" panose="020B0600070205080204" pitchFamily="34" charset="-128"/>
              </a:rPr>
              <a:t>m </a:t>
            </a:r>
            <a:r>
              <a:rPr lang="en-US" altLang="en-US" i="1" dirty="0" err="1">
                <a:ea typeface="ＭＳ Ｐゴシック" panose="020B0600070205080204" pitchFamily="34" charset="-128"/>
              </a:rPr>
              <a:t>i</a:t>
            </a:r>
            <a:r>
              <a:rPr lang="en-US" altLang="en-US" i="1" dirty="0">
                <a:ea typeface="ＭＳ Ｐゴシック" panose="020B0600070205080204" pitchFamily="34" charset="-128"/>
              </a:rPr>
              <a:t> g r a t e </a:t>
            </a: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129028" name="Slide Number Placeholder 4">
            <a:extLst>
              <a:ext uri="{FF2B5EF4-FFF2-40B4-BE49-F238E27FC236}">
                <a16:creationId xmlns:a16="http://schemas.microsoft.com/office/drawing/2014/main" id="{1CBA971D-172C-A0E3-86A5-5E7D59F9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DCF36DB-8621-D240-A666-4EE971F1F7A2}" type="slidenum">
              <a:rPr lang="en-US" altLang="en-US" sz="1400" smtClean="0">
                <a:solidFill>
                  <a:srgbClr val="FFFFFF"/>
                </a:solidFill>
              </a:rPr>
              <a:pPr/>
              <a:t>37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29029" name="Footer Placeholder 5">
            <a:extLst>
              <a:ext uri="{FF2B5EF4-FFF2-40B4-BE49-F238E27FC236}">
                <a16:creationId xmlns:a16="http://schemas.microsoft.com/office/drawing/2014/main" id="{3D351BDE-C46B-60DF-5B6C-D324F47C0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BCFB0-E4CE-FC92-2A71-E82586F83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Practice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40B8D-11BB-A722-F76A-8D2193F27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60550"/>
            <a:ext cx="1527175" cy="4525963"/>
          </a:xfrm>
          <a:solidFill>
            <a:srgbClr val="EDBAB1"/>
          </a:solidFill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400" dirty="0">
                <a:ea typeface="+mn-ea"/>
                <a:cs typeface="+mn-cs"/>
              </a:rPr>
              <a:t>Displayed on screen. 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sz="1400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ea typeface="+mn-ea"/>
                <a:cs typeface="+mn-cs"/>
              </a:rPr>
              <a:t>migrate </a:t>
            </a:r>
          </a:p>
        </p:txBody>
      </p:sp>
      <p:sp>
        <p:nvSpPr>
          <p:cNvPr id="130051" name="Content Placeholder 3">
            <a:extLst>
              <a:ext uri="{FF2B5EF4-FFF2-40B4-BE49-F238E27FC236}">
                <a16:creationId xmlns:a16="http://schemas.microsoft.com/office/drawing/2014/main" id="{1C094EE6-EE29-1035-0C07-B7C0054CD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03450" y="1860550"/>
            <a:ext cx="6767513" cy="4525963"/>
          </a:xfrm>
          <a:ln>
            <a:solidFill>
              <a:schemeClr val="tx2"/>
            </a:solidFill>
          </a:ln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Arial" panose="020B0604020202020204" pitchFamily="34" charset="0"/>
              <a:buAutoNum type="arabicPeriod" startAt="2"/>
            </a:pPr>
            <a:r>
              <a:rPr lang="en-US" altLang="en-US" sz="2400" b="1" dirty="0">
                <a:ea typeface="ＭＳ Ｐゴシック" panose="020B0600070205080204" pitchFamily="34" charset="-128"/>
              </a:rPr>
              <a:t>Introduce the word’s meaning.</a:t>
            </a:r>
            <a:br>
              <a:rPr lang="en-US" altLang="en-US" sz="2400" b="1" dirty="0">
                <a:ea typeface="ＭＳ Ｐゴシック" panose="020B0600070205080204" pitchFamily="34" charset="-128"/>
              </a:rPr>
            </a:b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400" b="1" dirty="0">
                <a:ea typeface="ＭＳ Ｐゴシック" panose="020B0600070205080204" pitchFamily="34" charset="-128"/>
              </a:rPr>
              <a:t>         </a:t>
            </a:r>
            <a:r>
              <a:rPr lang="en-US" altLang="en-US" sz="2200" b="1" dirty="0">
                <a:ea typeface="ＭＳ Ｐゴシック" panose="020B0600070205080204" pitchFamily="34" charset="-128"/>
              </a:rPr>
              <a:t>Present a student-friendly explanation.</a:t>
            </a:r>
          </a:p>
          <a:p>
            <a:pPr marL="514350" indent="-514350" eaLnBrk="1" hangingPunct="1">
              <a:lnSpc>
                <a:spcPct val="80000"/>
              </a:lnSpc>
            </a:pPr>
            <a:r>
              <a:rPr lang="en-US" altLang="en-US" sz="2200" dirty="0">
                <a:ea typeface="ＭＳ Ｐゴシック" panose="020B0600070205080204" pitchFamily="34" charset="-128"/>
              </a:rPr>
              <a:t>When birds or other animals move from one place to another at a certain time each year, they </a:t>
            </a:r>
            <a:r>
              <a:rPr lang="en-US" altLang="en-US" sz="2200" b="1" dirty="0">
                <a:ea typeface="ＭＳ Ｐゴシック" panose="020B0600070205080204" pitchFamily="34" charset="-128"/>
              </a:rPr>
              <a:t>migrate. </a:t>
            </a:r>
            <a:r>
              <a:rPr lang="en-US" altLang="en-US" sz="2200" dirty="0">
                <a:ea typeface="ＭＳ Ｐゴシック" panose="020B0600070205080204" pitchFamily="34" charset="-128"/>
              </a:rPr>
              <a:t>(Move your hand from one place to another to symbolize </a:t>
            </a:r>
            <a:r>
              <a:rPr lang="en-US" altLang="en-US" sz="2200" b="1" dirty="0">
                <a:ea typeface="ＭＳ Ｐゴシック" panose="020B0600070205080204" pitchFamily="34" charset="-128"/>
              </a:rPr>
              <a:t>migrate. </a:t>
            </a:r>
            <a:r>
              <a:rPr lang="en-US" altLang="en-US" sz="2200" dirty="0">
                <a:ea typeface="ＭＳ Ｐゴシック" panose="020B0600070205080204" pitchFamily="34" charset="-128"/>
              </a:rPr>
              <a:t>Have students do the action with the word migrate.) </a:t>
            </a:r>
            <a:br>
              <a:rPr lang="en-US" altLang="en-US" sz="2200" dirty="0">
                <a:ea typeface="ＭＳ Ｐゴシック" panose="020B0600070205080204" pitchFamily="34" charset="-128"/>
              </a:rPr>
            </a:br>
            <a:br>
              <a:rPr lang="en-US" altLang="en-US" sz="2200" dirty="0">
                <a:ea typeface="ＭＳ Ｐゴシック" panose="020B0600070205080204" pitchFamily="34" charset="-128"/>
              </a:rPr>
            </a:br>
            <a:r>
              <a:rPr lang="en-US" altLang="en-US" sz="2200" dirty="0">
                <a:ea typeface="ＭＳ Ｐゴシック" panose="020B0600070205080204" pitchFamily="34" charset="-128"/>
              </a:rPr>
              <a:t>So, if birds move from one place to a new place in the winter or spring, we say the birds </a:t>
            </a:r>
            <a:r>
              <a:rPr lang="en-US" altLang="en-US" sz="2200" b="1" dirty="0">
                <a:ea typeface="ＭＳ Ｐゴシック" panose="020B0600070205080204" pitchFamily="34" charset="-128"/>
              </a:rPr>
              <a:t>_____________. </a:t>
            </a:r>
            <a:r>
              <a:rPr lang="en-US" altLang="en-US" sz="2200" i="1" dirty="0">
                <a:ea typeface="ＭＳ Ｐゴシック" panose="020B0600070205080204" pitchFamily="34" charset="-128"/>
              </a:rPr>
              <a:t>migrate </a:t>
            </a:r>
          </a:p>
          <a:p>
            <a:pPr marL="514350" indent="-514350" eaLnBrk="1" hangingPunct="1">
              <a:lnSpc>
                <a:spcPct val="80000"/>
              </a:lnSpc>
            </a:pPr>
            <a:r>
              <a:rPr lang="en-US" altLang="en-US" sz="2200" dirty="0">
                <a:ea typeface="ＭＳ Ｐゴシック" panose="020B0600070205080204" pitchFamily="34" charset="-128"/>
              </a:rPr>
              <a:t>Animals usually migrate to find a warmer place to live or to get food.  When animals migrate, they move a long distance.</a:t>
            </a:r>
          </a:p>
        </p:txBody>
      </p:sp>
      <p:sp>
        <p:nvSpPr>
          <p:cNvPr id="130052" name="Slide Number Placeholder 4">
            <a:extLst>
              <a:ext uri="{FF2B5EF4-FFF2-40B4-BE49-F238E27FC236}">
                <a16:creationId xmlns:a16="http://schemas.microsoft.com/office/drawing/2014/main" id="{139F4F2A-177D-5FAE-2E45-701116623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A357E3E-833B-C148-8ED5-98E095CD1260}" type="slidenum">
              <a:rPr lang="en-US" altLang="en-US" sz="1400" smtClean="0">
                <a:solidFill>
                  <a:srgbClr val="FFFFFF"/>
                </a:solidFill>
              </a:rPr>
              <a:pPr/>
              <a:t>38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30053" name="Footer Placeholder 5">
            <a:extLst>
              <a:ext uri="{FF2B5EF4-FFF2-40B4-BE49-F238E27FC236}">
                <a16:creationId xmlns:a16="http://schemas.microsoft.com/office/drawing/2014/main" id="{E9EE21E9-0B25-51DE-4C8A-B9FFEBC0D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48836-79C8-81DC-97DF-E3561441FC8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Practice 1 </a:t>
            </a:r>
          </a:p>
        </p:txBody>
      </p:sp>
      <p:sp>
        <p:nvSpPr>
          <p:cNvPr id="131074" name="Content Placeholder 2">
            <a:extLst>
              <a:ext uri="{FF2B5EF4-FFF2-40B4-BE49-F238E27FC236}">
                <a16:creationId xmlns:a16="http://schemas.microsoft.com/office/drawing/2014/main" id="{B2A96B0F-1958-909E-56C2-692E28CE4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60550"/>
            <a:ext cx="2579688" cy="4525963"/>
          </a:xfrm>
        </p:spPr>
        <p:txBody>
          <a:bodyPr/>
          <a:lstStyle/>
          <a:p>
            <a:pPr eaLnBrk="1" hangingPunct="1"/>
            <a:r>
              <a:rPr lang="en-US" altLang="en-US" sz="1400"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endParaRPr lang="en-US" altLang="en-US" sz="140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5DAD4-C9A6-7A05-8667-D1B2463C5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36888" y="1860550"/>
            <a:ext cx="5934075" cy="4525963"/>
          </a:xfrm>
          <a:ln>
            <a:solidFill>
              <a:schemeClr val="tx2"/>
            </a:solidFill>
          </a:ln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 startAt="3"/>
              <a:defRPr/>
            </a:pPr>
            <a:r>
              <a:rPr lang="en-US" sz="2400" b="1" dirty="0">
                <a:ea typeface="+mn-ea"/>
                <a:cs typeface="+mn-cs"/>
              </a:rPr>
              <a:t>Illustrate the word with examples. </a:t>
            </a:r>
            <a:br>
              <a:rPr lang="en-US" sz="2400" b="1" dirty="0">
                <a:ea typeface="+mn-ea"/>
                <a:cs typeface="+mn-cs"/>
              </a:rPr>
            </a:br>
            <a:endParaRPr lang="en-US" sz="2400" b="1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2400" dirty="0" err="1">
                <a:ea typeface="+mn-ea"/>
                <a:cs typeface="+mn-cs"/>
              </a:rPr>
              <a:t>Sandhill</a:t>
            </a:r>
            <a:r>
              <a:rPr lang="en-US" sz="2400" dirty="0">
                <a:ea typeface="+mn-ea"/>
                <a:cs typeface="+mn-cs"/>
              </a:rPr>
              <a:t> Cranes fly from the North to the South so they can live in a warmer place.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2400" dirty="0" err="1">
                <a:ea typeface="+mn-ea"/>
                <a:cs typeface="+mn-cs"/>
              </a:rPr>
              <a:t>Sandhill</a:t>
            </a:r>
            <a:r>
              <a:rPr lang="en-US" sz="2400" dirty="0">
                <a:ea typeface="+mn-ea"/>
                <a:cs typeface="+mn-cs"/>
              </a:rPr>
              <a:t> Cranes __________________. </a:t>
            </a:r>
            <a:r>
              <a:rPr lang="en-US" sz="2400" i="1" dirty="0">
                <a:ea typeface="+mn-ea"/>
                <a:cs typeface="+mn-cs"/>
              </a:rPr>
              <a:t>migrate</a:t>
            </a:r>
            <a:endParaRPr lang="en-US" sz="2400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sz="2400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+mn-ea"/>
                <a:cs typeface="+mn-cs"/>
              </a:rPr>
              <a:t>The wildebeests of Africa move to a new place so that they can find water and grass.  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+mn-ea"/>
                <a:cs typeface="+mn-cs"/>
              </a:rPr>
              <a:t>Wildebeests _________________.  </a:t>
            </a:r>
            <a:r>
              <a:rPr lang="en-US" sz="2400" i="1" dirty="0">
                <a:ea typeface="+mn-ea"/>
                <a:cs typeface="+mn-cs"/>
              </a:rPr>
              <a:t>migrate</a:t>
            </a:r>
            <a:endParaRPr lang="en-US" sz="2400" dirty="0">
              <a:ea typeface="+mn-ea"/>
              <a:cs typeface="+mn-cs"/>
            </a:endParaRPr>
          </a:p>
        </p:txBody>
      </p:sp>
      <p:pic>
        <p:nvPicPr>
          <p:cNvPr id="131076" name="Picture 4" descr="images.jpeg">
            <a:extLst>
              <a:ext uri="{FF2B5EF4-FFF2-40B4-BE49-F238E27FC236}">
                <a16:creationId xmlns:a16="http://schemas.microsoft.com/office/drawing/2014/main" id="{F1F3989A-CEEE-FF27-2F96-68E6BB5DD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1860550"/>
            <a:ext cx="2360613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7" name="Picture 5" descr="images-1.jpeg">
            <a:extLst>
              <a:ext uri="{FF2B5EF4-FFF2-40B4-BE49-F238E27FC236}">
                <a16:creationId xmlns:a16="http://schemas.microsoft.com/office/drawing/2014/main" id="{1228393D-23C4-304D-7F5C-91AFB72E7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68763"/>
            <a:ext cx="2319338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8" name="Slide Number Placeholder 6">
            <a:extLst>
              <a:ext uri="{FF2B5EF4-FFF2-40B4-BE49-F238E27FC236}">
                <a16:creationId xmlns:a16="http://schemas.microsoft.com/office/drawing/2014/main" id="{6F4206E5-4E2D-CDB2-820C-C59A13D60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F4912E8-0DDB-2E43-B66C-E3C0A7BA22D6}" type="slidenum">
              <a:rPr lang="en-US" altLang="en-US" sz="1400" smtClean="0">
                <a:solidFill>
                  <a:srgbClr val="FFFFFF"/>
                </a:solidFill>
              </a:rPr>
              <a:pPr/>
              <a:t>39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31079" name="Footer Placeholder 7">
            <a:extLst>
              <a:ext uri="{FF2B5EF4-FFF2-40B4-BE49-F238E27FC236}">
                <a16:creationId xmlns:a16="http://schemas.microsoft.com/office/drawing/2014/main" id="{37C959B5-703E-03A7-4137-CBFFB0422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34EE1-0CBF-67D4-8734-126E3801B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670" y="1361661"/>
            <a:ext cx="6818243" cy="4601818"/>
          </a:xfr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“When you’re working on something that’s so critical to a life—to a child’s life—belief systems don’t cut it. Evidence cuts it.” —Dr. Reid Lyon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September 28, 2023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363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CC4B5-A858-FAFE-FDAA-9163EDC2DB0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Practice 1</a:t>
            </a:r>
          </a:p>
        </p:txBody>
      </p:sp>
      <p:pic>
        <p:nvPicPr>
          <p:cNvPr id="132098" name="Content Placeholder 4" descr="Unknown.jpeg">
            <a:extLst>
              <a:ext uri="{FF2B5EF4-FFF2-40B4-BE49-F238E27FC236}">
                <a16:creationId xmlns:a16="http://schemas.microsoft.com/office/drawing/2014/main" id="{6CAB0188-4C49-2AAD-766B-0CA9F12030C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349" b="-78349"/>
          <a:stretch>
            <a:fillRect/>
          </a:stretch>
        </p:blipFill>
        <p:spPr>
          <a:xfrm>
            <a:off x="457200" y="1860550"/>
            <a:ext cx="2649538" cy="4525963"/>
          </a:xfrm>
        </p:spPr>
      </p:pic>
      <p:sp>
        <p:nvSpPr>
          <p:cNvPr id="132099" name="Content Placeholder 3">
            <a:extLst>
              <a:ext uri="{FF2B5EF4-FFF2-40B4-BE49-F238E27FC236}">
                <a16:creationId xmlns:a16="http://schemas.microsoft.com/office/drawing/2014/main" id="{6A29B2A1-F947-981A-DB5B-C876067F9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76600" y="1860550"/>
            <a:ext cx="5672138" cy="4525963"/>
          </a:xfrm>
        </p:spPr>
        <p:txBody>
          <a:bodyPr/>
          <a:lstStyle/>
          <a:p>
            <a:pPr marL="514350" indent="-514350" eaLnBrk="1" hangingPunct="1">
              <a:buFont typeface="Arial" panose="020B0604020202020204" pitchFamily="34" charset="0"/>
              <a:buAutoNum type="arabicPeriod" startAt="4"/>
            </a:pPr>
            <a:r>
              <a:rPr lang="en-US" altLang="en-US" sz="2600" b="1" dirty="0">
                <a:ea typeface="ＭＳ Ｐゴシック" panose="020B0600070205080204" pitchFamily="34" charset="-128"/>
              </a:rPr>
              <a:t>Check </a:t>
            </a:r>
            <a:r>
              <a:rPr lang="en-US" altLang="en-US" sz="2600" b="1" dirty="0" err="1">
                <a:ea typeface="ＭＳ Ｐゴシック" panose="020B0600070205080204" pitchFamily="34" charset="-128"/>
              </a:rPr>
              <a:t>students’understanding</a:t>
            </a:r>
            <a:r>
              <a:rPr lang="en-US" altLang="en-US" sz="2600" b="1" dirty="0">
                <a:ea typeface="ＭＳ Ｐゴシック" panose="020B0600070205080204" pitchFamily="34" charset="-128"/>
              </a:rPr>
              <a:t>.</a:t>
            </a:r>
            <a:br>
              <a:rPr lang="en-US" altLang="en-US" sz="2600" b="1" dirty="0">
                <a:ea typeface="ＭＳ Ｐゴシック" panose="020B0600070205080204" pitchFamily="34" charset="-128"/>
              </a:rPr>
            </a:br>
            <a:r>
              <a:rPr lang="en-US" altLang="en-US" sz="2600" b="1" dirty="0">
                <a:ea typeface="ＭＳ Ｐゴシック" panose="020B0600070205080204" pitchFamily="34" charset="-128"/>
              </a:rPr>
              <a:t>      </a:t>
            </a:r>
            <a:r>
              <a:rPr lang="en-US" altLang="en-US" sz="2600" dirty="0">
                <a:ea typeface="ＭＳ Ｐゴシック" panose="020B0600070205080204" pitchFamily="34" charset="-128"/>
              </a:rPr>
              <a:t>(Deep processing question.) </a:t>
            </a:r>
          </a:p>
          <a:p>
            <a:pPr marL="514350" indent="-514350" eaLnBrk="1" hangingPunct="1"/>
            <a:endParaRPr lang="en-US" altLang="en-US" sz="2600" b="1" dirty="0">
              <a:ea typeface="ＭＳ Ｐゴシック" panose="020B0600070205080204" pitchFamily="34" charset="-128"/>
            </a:endParaRPr>
          </a:p>
          <a:p>
            <a:pPr marL="514350" indent="-514350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Why do we say that birds who fly from tree to tree during the day </a:t>
            </a:r>
            <a:r>
              <a:rPr lang="en-US" altLang="en-US" sz="2600" b="1" dirty="0">
                <a:ea typeface="ＭＳ Ｐゴシック" panose="020B0600070205080204" pitchFamily="34" charset="-128"/>
              </a:rPr>
              <a:t>don’t migrate? </a:t>
            </a:r>
          </a:p>
          <a:p>
            <a:pPr marL="514350" indent="-514350" eaLnBrk="1" hangingPunct="1"/>
            <a:endParaRPr lang="en-US" altLang="en-US" sz="2600" dirty="0">
              <a:ea typeface="ＭＳ Ｐゴシック" panose="020B0600070205080204" pitchFamily="34" charset="-128"/>
            </a:endParaRPr>
          </a:p>
          <a:p>
            <a:pPr marL="514350" indent="-514350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Why do we say that birds who fly from Canada to Mexico when it gets cold </a:t>
            </a:r>
            <a:r>
              <a:rPr lang="en-US" altLang="en-US" sz="2600" b="1" dirty="0">
                <a:ea typeface="ＭＳ Ｐゴシック" panose="020B0600070205080204" pitchFamily="34" charset="-128"/>
              </a:rPr>
              <a:t>migrate?  </a:t>
            </a:r>
          </a:p>
          <a:p>
            <a:pPr marL="514350" indent="-514350" eaLnBrk="1" hangingPunct="1"/>
            <a:endParaRPr lang="en-US" altLang="en-US" sz="2600" b="1" dirty="0">
              <a:ea typeface="ＭＳ Ｐゴシック" panose="020B0600070205080204" pitchFamily="34" charset="-128"/>
            </a:endParaRPr>
          </a:p>
        </p:txBody>
      </p:sp>
      <p:sp>
        <p:nvSpPr>
          <p:cNvPr id="132100" name="Slide Number Placeholder 2">
            <a:extLst>
              <a:ext uri="{FF2B5EF4-FFF2-40B4-BE49-F238E27FC236}">
                <a16:creationId xmlns:a16="http://schemas.microsoft.com/office/drawing/2014/main" id="{2AC6CFA4-FE4D-BE63-3176-E1F7E4CD9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D4FB06E-BDFC-E246-BDAD-A4567A0E46E5}" type="slidenum">
              <a:rPr lang="en-US" altLang="en-US" sz="1400" smtClean="0">
                <a:solidFill>
                  <a:srgbClr val="FFFFFF"/>
                </a:solidFill>
              </a:rPr>
              <a:pPr/>
              <a:t>40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32101" name="Footer Placeholder 5">
            <a:extLst>
              <a:ext uri="{FF2B5EF4-FFF2-40B4-BE49-F238E27FC236}">
                <a16:creationId xmlns:a16="http://schemas.microsoft.com/office/drawing/2014/main" id="{FCC4AE80-E96B-AE76-6027-56ADAC791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C0A06-D487-A19A-8BFD-A455044DC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22351"/>
          </a:xfrm>
          <a:noFill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Practice 1</a:t>
            </a:r>
          </a:p>
        </p:txBody>
      </p:sp>
      <p:sp>
        <p:nvSpPr>
          <p:cNvPr id="133122" name="Content Placeholder 3">
            <a:extLst>
              <a:ext uri="{FF2B5EF4-FFF2-40B4-BE49-F238E27FC236}">
                <a16:creationId xmlns:a16="http://schemas.microsoft.com/office/drawing/2014/main" id="{673BFB85-A668-6A7D-F140-357A77768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676400"/>
            <a:ext cx="4224338" cy="4679951"/>
          </a:xfrm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 b="1" dirty="0">
                <a:ea typeface="ＭＳ Ｐゴシック" panose="020B0600070205080204" pitchFamily="34" charset="-128"/>
              </a:rPr>
              <a:t>5. Introduce word family.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800" b="1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Let’s learn additional words in the “migrate” word family.   Notice that the words have similar spellings and meanings.  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Echo read the words.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migrate    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migrate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migration 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migration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1800" dirty="0">
                <a:ea typeface="ＭＳ Ｐゴシック" panose="020B0600070205080204" pitchFamily="34" charset="-128"/>
              </a:rPr>
              <a:t>migrant    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migrant</a:t>
            </a:r>
          </a:p>
          <a:p>
            <a:pPr marL="0" indent="0" eaLnBrk="1" hangingPunct="1">
              <a:lnSpc>
                <a:spcPct val="80000"/>
              </a:lnSpc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br>
              <a:rPr lang="en-US" altLang="en-US" sz="1800" i="1" dirty="0">
                <a:ea typeface="ＭＳ Ｐゴシック" panose="020B0600070205080204" pitchFamily="34" charset="-128"/>
              </a:rPr>
            </a:br>
            <a:r>
              <a:rPr lang="en-US" altLang="en-US" sz="1800" dirty="0">
                <a:ea typeface="ＭＳ Ｐゴシック" panose="020B0600070205080204" pitchFamily="34" charset="-128"/>
              </a:rPr>
              <a:t>I am going to read.  When I stop, say the next word.  (Read and discuss the paragraph.)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br>
              <a:rPr lang="en-US" altLang="en-US" sz="1800" i="1" dirty="0">
                <a:ea typeface="ＭＳ Ｐゴシック" panose="020B0600070205080204" pitchFamily="34" charset="-128"/>
              </a:rPr>
            </a:br>
            <a:endParaRPr lang="en-US" altLang="en-US" sz="1800" b="1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br>
              <a:rPr lang="en-US" altLang="en-US" sz="600" b="1" dirty="0">
                <a:ea typeface="ＭＳ Ｐゴシック" panose="020B0600070205080204" pitchFamily="34" charset="-128"/>
              </a:rPr>
            </a:br>
            <a:r>
              <a:rPr lang="en-US" altLang="en-US" sz="700" b="1" dirty="0">
                <a:ea typeface="ＭＳ Ｐゴシック" panose="020B0600070205080204" pitchFamily="34" charset="-128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700" b="1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700" b="1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700" b="1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700" b="1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700" b="1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700" b="1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700" b="1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700" b="1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7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700" b="1" dirty="0">
              <a:ea typeface="ＭＳ Ｐゴシック" panose="020B0600070205080204" pitchFamily="34" charset="-128"/>
            </a:endParaRPr>
          </a:p>
        </p:txBody>
      </p:sp>
      <p:sp>
        <p:nvSpPr>
          <p:cNvPr id="133123" name="Slide Number Placeholder 2">
            <a:extLst>
              <a:ext uri="{FF2B5EF4-FFF2-40B4-BE49-F238E27FC236}">
                <a16:creationId xmlns:a16="http://schemas.microsoft.com/office/drawing/2014/main" id="{4CBA4712-BB0A-BE73-B3A0-0DF6E40A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CAE70ED-4646-804F-BB8D-EFD3FA87A70D}" type="slidenum">
              <a:rPr lang="en-US" altLang="en-US" sz="1400" smtClean="0">
                <a:solidFill>
                  <a:srgbClr val="FFFFFF"/>
                </a:solidFill>
              </a:rPr>
              <a:pPr/>
              <a:t>41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33124" name="Footer Placeholder 5">
            <a:extLst>
              <a:ext uri="{FF2B5EF4-FFF2-40B4-BE49-F238E27FC236}">
                <a16:creationId xmlns:a16="http://schemas.microsoft.com/office/drawing/2014/main" id="{9620C5AC-50DA-A5E2-129A-A725ED4D1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B367E-C5A5-F77B-F1D8-184AF796A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351" y="1690689"/>
            <a:ext cx="4038600" cy="4727575"/>
          </a:xfrm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2400" dirty="0"/>
              <a:t>migrate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/>
              <a:t>migration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/>
              <a:t>migrant</a:t>
            </a:r>
          </a:p>
          <a:p>
            <a:pPr marL="0" indent="0">
              <a:buFont typeface="Arial" charset="0"/>
              <a:buNone/>
              <a:defRPr/>
            </a:pPr>
            <a:endParaRPr lang="en-US" sz="2400" dirty="0"/>
          </a:p>
          <a:p>
            <a:pPr marL="0" indent="0">
              <a:buFont typeface="Arial" charset="0"/>
              <a:buNone/>
              <a:defRPr/>
            </a:pPr>
            <a:r>
              <a:rPr lang="en-US" sz="2400" dirty="0"/>
              <a:t>Vaux Swifts </a:t>
            </a:r>
            <a:r>
              <a:rPr lang="en-US" sz="2400" b="1" dirty="0"/>
              <a:t>migrate </a:t>
            </a:r>
            <a:r>
              <a:rPr lang="en-US" sz="2400" dirty="0"/>
              <a:t>each autumn. Their </a:t>
            </a:r>
            <a:r>
              <a:rPr lang="en-US" sz="2400" b="1" dirty="0"/>
              <a:t>migration</a:t>
            </a:r>
            <a:r>
              <a:rPr lang="en-US" sz="2400" dirty="0"/>
              <a:t> begins in Canada and extends to Mexico. These tiny </a:t>
            </a:r>
            <a:r>
              <a:rPr lang="en-US" sz="2400" b="1" dirty="0"/>
              <a:t>migrants </a:t>
            </a:r>
            <a:r>
              <a:rPr lang="en-US" sz="2400" dirty="0"/>
              <a:t>seek warm weather.  </a:t>
            </a:r>
          </a:p>
          <a:p>
            <a:pPr>
              <a:buFontTx/>
              <a:buChar char="-"/>
              <a:defRPr/>
            </a:pPr>
            <a:endParaRPr lang="en-US" dirty="0"/>
          </a:p>
          <a:p>
            <a:pPr>
              <a:buFontTx/>
              <a:buChar char="-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09379D-F0EB-924F-BA25-8C5CAE190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	Elements of Explicit Instruction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C3DEA3-2DBB-5046-9079-5B1B192FC4F5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Design of Instruction </a:t>
            </a:r>
            <a:br>
              <a:rPr lang="en-US" sz="2800" b="1" dirty="0"/>
            </a:b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/>
              <a:t>7.   Provide </a:t>
            </a:r>
            <a:r>
              <a:rPr lang="en-US" sz="2800" b="1" dirty="0"/>
              <a:t>guided practice</a:t>
            </a:r>
            <a:r>
              <a:rPr lang="en-US" sz="2800" dirty="0"/>
              <a:t>.  </a:t>
            </a:r>
            <a:r>
              <a:rPr lang="en-US" sz="2800" dirty="0">
                <a:solidFill>
                  <a:srgbClr val="FF0000"/>
                </a:solidFill>
              </a:rPr>
              <a:t>(We do)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F61DE-1B1F-5142-9E2C-32DEBB1E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3EB5D-E9EE-044A-9F5C-90E9AE7C636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1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F972D-29CC-3EBF-2D20-7A6BB0D8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solidFill>
            <a:srgbClr val="EDBAB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Practice 2  (Guided Practice – Let’s teach together)</a:t>
            </a:r>
          </a:p>
        </p:txBody>
      </p:sp>
      <p:sp>
        <p:nvSpPr>
          <p:cNvPr id="134146" name="Content Placeholder 2">
            <a:extLst>
              <a:ext uri="{FF2B5EF4-FFF2-40B4-BE49-F238E27FC236}">
                <a16:creationId xmlns:a16="http://schemas.microsoft.com/office/drawing/2014/main" id="{AB35824E-A333-3796-A9D9-51CACAA3E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860550"/>
            <a:ext cx="1828800" cy="45259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400">
                <a:ea typeface="ＭＳ Ｐゴシック" panose="020B0600070205080204" pitchFamily="34" charset="-128"/>
              </a:rPr>
              <a:t>Displayed on screen. </a:t>
            </a:r>
          </a:p>
          <a:p>
            <a:pPr eaLnBrk="1" hangingPunct="1"/>
            <a:endParaRPr lang="en-US" altLang="en-US" sz="1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3200" b="1">
                <a:ea typeface="ＭＳ Ｐゴシック" panose="020B0600070205080204" pitchFamily="34" charset="-128"/>
              </a:rPr>
              <a:t>survive </a:t>
            </a:r>
          </a:p>
        </p:txBody>
      </p:sp>
      <p:sp>
        <p:nvSpPr>
          <p:cNvPr id="134147" name="Content Placeholder 3">
            <a:extLst>
              <a:ext uri="{FF2B5EF4-FFF2-40B4-BE49-F238E27FC236}">
                <a16:creationId xmlns:a16="http://schemas.microsoft.com/office/drawing/2014/main" id="{3677FC74-EFE3-0581-F818-BADD94459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0" y="1860550"/>
            <a:ext cx="6629400" cy="4525963"/>
          </a:xfrm>
        </p:spPr>
        <p:txBody>
          <a:bodyPr/>
          <a:lstStyle/>
          <a:p>
            <a:pPr marL="514350" indent="-514350" eaLnBrk="1" hangingPunct="1">
              <a:buFont typeface="Arial" panose="020B0604020202020204" pitchFamily="34" charset="0"/>
              <a:buAutoNum type="arabicPeriod"/>
            </a:pPr>
            <a:r>
              <a:rPr lang="en-US" altLang="en-US" b="1">
                <a:ea typeface="ＭＳ Ｐゴシック" panose="020B0600070205080204" pitchFamily="34" charset="-128"/>
              </a:rPr>
              <a:t>Introduce the word’s pronunciation.</a:t>
            </a:r>
            <a:br>
              <a:rPr lang="en-US" altLang="en-US" b="1">
                <a:ea typeface="ＭＳ Ｐゴシック" panose="020B0600070205080204" pitchFamily="34" charset="-128"/>
              </a:rPr>
            </a:br>
            <a:br>
              <a:rPr lang="en-US" altLang="en-US" b="1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This word is </a:t>
            </a:r>
            <a:r>
              <a:rPr lang="en-US" altLang="en-US" b="1">
                <a:ea typeface="ＭＳ Ｐゴシック" panose="020B0600070205080204" pitchFamily="34" charset="-128"/>
              </a:rPr>
              <a:t>survive.  </a:t>
            </a:r>
            <a:r>
              <a:rPr lang="en-US" altLang="en-US">
                <a:ea typeface="ＭＳ Ｐゴシック" panose="020B0600070205080204" pitchFamily="34" charset="-128"/>
              </a:rPr>
              <a:t>What word? </a:t>
            </a:r>
            <a:r>
              <a:rPr lang="en-US" altLang="en-US" i="1">
                <a:ea typeface="ＭＳ Ｐゴシック" panose="020B0600070205080204" pitchFamily="34" charset="-128"/>
              </a:rPr>
              <a:t>survive </a:t>
            </a:r>
            <a:br>
              <a:rPr lang="en-US" altLang="en-US" i="1">
                <a:ea typeface="ＭＳ Ｐゴシック" panose="020B0600070205080204" pitchFamily="34" charset="-128"/>
              </a:rPr>
            </a:br>
            <a:br>
              <a:rPr lang="en-US" altLang="en-US" i="1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Tap and say the syllables in survive. </a:t>
            </a:r>
            <a:r>
              <a:rPr lang="en-US" altLang="en-US" i="1">
                <a:ea typeface="ＭＳ Ｐゴシック" panose="020B0600070205080204" pitchFamily="34" charset="-128"/>
              </a:rPr>
              <a:t>sur vive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Again. </a:t>
            </a:r>
            <a:r>
              <a:rPr lang="en-US" altLang="en-US" i="1">
                <a:ea typeface="ＭＳ Ｐゴシック" panose="020B0600070205080204" pitchFamily="34" charset="-128"/>
              </a:rPr>
              <a:t>sur vive</a:t>
            </a:r>
          </a:p>
          <a:p>
            <a:pPr marL="514350" indent="-514350" eaLnBrk="1" hangingPunct="1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What word? </a:t>
            </a:r>
            <a:r>
              <a:rPr lang="en-US" altLang="en-US" i="1">
                <a:ea typeface="ＭＳ Ｐゴシック" panose="020B0600070205080204" pitchFamily="34" charset="-128"/>
              </a:rPr>
              <a:t>survive</a:t>
            </a:r>
            <a:endParaRPr lang="en-US" altLang="en-US" b="1">
              <a:ea typeface="ＭＳ Ｐゴシック" panose="020B0600070205080204" pitchFamily="34" charset="-128"/>
            </a:endParaRPr>
          </a:p>
        </p:txBody>
      </p:sp>
      <p:sp>
        <p:nvSpPr>
          <p:cNvPr id="134148" name="Slide Number Placeholder 4">
            <a:extLst>
              <a:ext uri="{FF2B5EF4-FFF2-40B4-BE49-F238E27FC236}">
                <a16:creationId xmlns:a16="http://schemas.microsoft.com/office/drawing/2014/main" id="{C71F9319-34D1-B3E1-35DD-B75A4CF8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2A83BE2-6214-B54F-9304-48D44369D26B}" type="slidenum">
              <a:rPr lang="en-US" altLang="en-US" sz="1400" smtClean="0">
                <a:solidFill>
                  <a:srgbClr val="FFFFFF"/>
                </a:solidFill>
              </a:rPr>
              <a:pPr/>
              <a:t>43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34149" name="Footer Placeholder 5">
            <a:extLst>
              <a:ext uri="{FF2B5EF4-FFF2-40B4-BE49-F238E27FC236}">
                <a16:creationId xmlns:a16="http://schemas.microsoft.com/office/drawing/2014/main" id="{ED1FAC3F-32CD-F809-CE7F-B70339AA0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9563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3518-875C-2DFA-CA84-BC556BD4C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Practice 2</a:t>
            </a:r>
          </a:p>
        </p:txBody>
      </p:sp>
      <p:sp>
        <p:nvSpPr>
          <p:cNvPr id="135170" name="Content Placeholder 2">
            <a:extLst>
              <a:ext uri="{FF2B5EF4-FFF2-40B4-BE49-F238E27FC236}">
                <a16:creationId xmlns:a16="http://schemas.microsoft.com/office/drawing/2014/main" id="{9C2C452F-7CF7-1D14-3D97-0F790B83BE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60550"/>
            <a:ext cx="1828800" cy="4525963"/>
          </a:xfrm>
          <a:solidFill>
            <a:srgbClr val="EDBAB1"/>
          </a:solidFill>
        </p:spPr>
        <p:txBody>
          <a:bodyPr/>
          <a:lstStyle/>
          <a:p>
            <a:pPr eaLnBrk="1" hangingPunct="1"/>
            <a:r>
              <a:rPr lang="en-US" altLang="en-US" sz="1400" i="1">
                <a:ea typeface="ＭＳ Ｐゴシック" panose="020B0600070205080204" pitchFamily="34" charset="-128"/>
              </a:rPr>
              <a:t>Displayed on screen. </a:t>
            </a:r>
          </a:p>
          <a:p>
            <a:pPr eaLnBrk="1" hangingPunct="1"/>
            <a:endParaRPr lang="en-US" altLang="en-US" sz="14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3200" b="1">
                <a:ea typeface="ＭＳ Ｐゴシック" panose="020B0600070205080204" pitchFamily="34" charset="-128"/>
              </a:rPr>
              <a:t>survive </a:t>
            </a:r>
          </a:p>
        </p:txBody>
      </p:sp>
      <p:sp>
        <p:nvSpPr>
          <p:cNvPr id="135171" name="Content Placeholder 3">
            <a:extLst>
              <a:ext uri="{FF2B5EF4-FFF2-40B4-BE49-F238E27FC236}">
                <a16:creationId xmlns:a16="http://schemas.microsoft.com/office/drawing/2014/main" id="{D3F8DA10-8E5E-587C-15FD-26F38365C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03450" y="1860550"/>
            <a:ext cx="6767513" cy="4525963"/>
          </a:xfrm>
        </p:spPr>
        <p:txBody>
          <a:bodyPr/>
          <a:lstStyle/>
          <a:p>
            <a:pPr marL="514350" indent="-514350" eaLnBrk="1" hangingPunct="1">
              <a:buFont typeface="Arial" panose="020B0604020202020204" pitchFamily="34" charset="0"/>
              <a:buAutoNum type="arabicPeriod" startAt="2"/>
            </a:pPr>
            <a:r>
              <a:rPr lang="en-US" altLang="en-US" b="1">
                <a:ea typeface="ＭＳ Ｐゴシック" panose="020B0600070205080204" pitchFamily="34" charset="-128"/>
              </a:rPr>
              <a:t>Introduce the word’s meaning.</a:t>
            </a:r>
            <a:br>
              <a:rPr lang="en-US" altLang="en-US" b="1">
                <a:ea typeface="ＭＳ Ｐゴシック" panose="020B0600070205080204" pitchFamily="34" charset="-128"/>
              </a:rPr>
            </a:br>
            <a:r>
              <a:rPr lang="en-US" altLang="en-US" b="1">
                <a:ea typeface="ＭＳ Ｐゴシック" panose="020B0600070205080204" pitchFamily="34" charset="-128"/>
              </a:rPr>
              <a:t>Present a student-friendly explanation.</a:t>
            </a:r>
          </a:p>
          <a:p>
            <a:pPr marL="514350" indent="-514350" eaLnBrk="1" hangingPunct="1"/>
            <a:br>
              <a:rPr lang="en-US" altLang="en-US" sz="2400" b="1">
                <a:ea typeface="ＭＳ Ｐゴシック" panose="020B0600070205080204" pitchFamily="34" charset="-128"/>
              </a:rPr>
            </a:br>
            <a:r>
              <a:rPr lang="en-US" altLang="en-US" sz="2400">
                <a:ea typeface="ＭＳ Ｐゴシック" panose="020B0600070205080204" pitchFamily="34" charset="-128"/>
              </a:rPr>
              <a:t>When people or animals don’t die when things are very bad or dangerous, they </a:t>
            </a:r>
            <a:r>
              <a:rPr lang="en-US" altLang="en-US" sz="2400" b="1">
                <a:ea typeface="ＭＳ Ｐゴシック" panose="020B0600070205080204" pitchFamily="34" charset="-128"/>
              </a:rPr>
              <a:t>survive.  </a:t>
            </a:r>
            <a:br>
              <a:rPr lang="en-US" altLang="en-US" sz="2400" b="1">
                <a:ea typeface="ＭＳ Ｐゴシック" panose="020B0600070205080204" pitchFamily="34" charset="-128"/>
              </a:rPr>
            </a:br>
            <a:br>
              <a:rPr lang="en-US" altLang="en-US" sz="2400" b="1">
                <a:ea typeface="ＭＳ Ｐゴシック" panose="020B0600070205080204" pitchFamily="34" charset="-128"/>
              </a:rPr>
            </a:br>
            <a:r>
              <a:rPr lang="en-US" altLang="en-US" sz="2400">
                <a:ea typeface="ＭＳ Ｐゴシック" panose="020B0600070205080204" pitchFamily="34" charset="-128"/>
              </a:rPr>
              <a:t>So when people or animals don’t die when things are very bad or dangerous, they __________. </a:t>
            </a:r>
            <a:r>
              <a:rPr lang="en-US" altLang="en-US" sz="2400" i="1">
                <a:ea typeface="ＭＳ Ｐゴシック" panose="020B0600070205080204" pitchFamily="34" charset="-128"/>
              </a:rPr>
              <a:t>survive</a:t>
            </a:r>
            <a:endParaRPr lang="en-US" altLang="en-US" sz="2400" b="1">
              <a:ea typeface="ＭＳ Ｐゴシック" panose="020B0600070205080204" pitchFamily="34" charset="-128"/>
            </a:endParaRPr>
          </a:p>
        </p:txBody>
      </p:sp>
      <p:sp>
        <p:nvSpPr>
          <p:cNvPr id="135172" name="Slide Number Placeholder 4">
            <a:extLst>
              <a:ext uri="{FF2B5EF4-FFF2-40B4-BE49-F238E27FC236}">
                <a16:creationId xmlns:a16="http://schemas.microsoft.com/office/drawing/2014/main" id="{E86CF5BB-5919-6239-3719-0B5BFE5E8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708657-4E6E-9D44-801B-8AA0795618E0}" type="slidenum">
              <a:rPr lang="en-US" altLang="en-US" sz="1400" smtClean="0">
                <a:solidFill>
                  <a:srgbClr val="FFFFFF"/>
                </a:solidFill>
              </a:rPr>
              <a:pPr/>
              <a:t>44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35173" name="Footer Placeholder 5">
            <a:extLst>
              <a:ext uri="{FF2B5EF4-FFF2-40B4-BE49-F238E27FC236}">
                <a16:creationId xmlns:a16="http://schemas.microsoft.com/office/drawing/2014/main" id="{9C82BE92-A6E7-DDD6-C13B-460898792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830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D748F-76EB-6924-C00F-203C7DF64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Practice 2</a:t>
            </a:r>
          </a:p>
        </p:txBody>
      </p:sp>
      <p:sp>
        <p:nvSpPr>
          <p:cNvPr id="136194" name="Content Placeholder 2">
            <a:extLst>
              <a:ext uri="{FF2B5EF4-FFF2-40B4-BE49-F238E27FC236}">
                <a16:creationId xmlns:a16="http://schemas.microsoft.com/office/drawing/2014/main" id="{1F53C81C-92BA-6B4D-6993-CA89DD5CE1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60550"/>
            <a:ext cx="2579688" cy="4525963"/>
          </a:xfrm>
        </p:spPr>
        <p:txBody>
          <a:bodyPr/>
          <a:lstStyle/>
          <a:p>
            <a:pPr eaLnBrk="1" hangingPunct="1"/>
            <a:r>
              <a:rPr lang="en-US" altLang="en-US" sz="1400"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endParaRPr lang="en-US" altLang="en-US" sz="1400">
              <a:ea typeface="ＭＳ Ｐゴシック" panose="020B0600070205080204" pitchFamily="34" charset="-128"/>
            </a:endParaRPr>
          </a:p>
        </p:txBody>
      </p:sp>
      <p:sp>
        <p:nvSpPr>
          <p:cNvPr id="136195" name="Content Placeholder 3">
            <a:extLst>
              <a:ext uri="{FF2B5EF4-FFF2-40B4-BE49-F238E27FC236}">
                <a16:creationId xmlns:a16="http://schemas.microsoft.com/office/drawing/2014/main" id="{5A09195C-D280-71A5-43EF-220CDD34B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5225" y="1860550"/>
            <a:ext cx="5265738" cy="4525963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AutoNum type="arabicPeriod" startAt="3"/>
            </a:pPr>
            <a:r>
              <a:rPr lang="en-US" altLang="en-US" sz="3200" b="1">
                <a:ea typeface="ＭＳ Ｐゴシック" panose="020B0600070205080204" pitchFamily="34" charset="-128"/>
              </a:rPr>
              <a:t>Illustrate the word with examples. </a:t>
            </a:r>
          </a:p>
          <a:p>
            <a:pPr marL="457200" indent="-457200"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marL="457200" indent="-457200" eaLnBrk="1" hangingPunct="1"/>
            <a:r>
              <a:rPr lang="en-US" altLang="en-US">
                <a:ea typeface="ＭＳ Ｐゴシック" panose="020B0600070205080204" pitchFamily="34" charset="-128"/>
              </a:rPr>
              <a:t>These people are paddling down a rapid river.  Their trip is very dangerous.  However, they don’t get hurt or die, they __________. </a:t>
            </a:r>
          </a:p>
          <a:p>
            <a:pPr marL="457200" indent="-457200" eaLnBrk="1" hangingPunct="1"/>
            <a:r>
              <a:rPr lang="en-US" altLang="en-US" i="1">
                <a:ea typeface="ＭＳ Ｐゴシック" panose="020B0600070205080204" pitchFamily="34" charset="-128"/>
              </a:rPr>
              <a:t>survive</a:t>
            </a:r>
          </a:p>
        </p:txBody>
      </p:sp>
      <p:pic>
        <p:nvPicPr>
          <p:cNvPr id="136196" name="Picture 11" descr="images-2.jpeg">
            <a:extLst>
              <a:ext uri="{FF2B5EF4-FFF2-40B4-BE49-F238E27FC236}">
                <a16:creationId xmlns:a16="http://schemas.microsoft.com/office/drawing/2014/main" id="{93550259-B97F-6BC6-5E01-7259857B7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5550"/>
            <a:ext cx="32893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7" name="Slide Number Placeholder 4">
            <a:extLst>
              <a:ext uri="{FF2B5EF4-FFF2-40B4-BE49-F238E27FC236}">
                <a16:creationId xmlns:a16="http://schemas.microsoft.com/office/drawing/2014/main" id="{7B87A9AB-88CF-89DB-C3F3-520A22C5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AE86292-C8F5-DE4A-82AB-A8FB7DD85962}" type="slidenum">
              <a:rPr lang="en-US" altLang="en-US" sz="1400" smtClean="0">
                <a:solidFill>
                  <a:srgbClr val="FFFFFF"/>
                </a:solidFill>
              </a:rPr>
              <a:pPr/>
              <a:t>45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36198" name="Footer Placeholder 5">
            <a:extLst>
              <a:ext uri="{FF2B5EF4-FFF2-40B4-BE49-F238E27FC236}">
                <a16:creationId xmlns:a16="http://schemas.microsoft.com/office/drawing/2014/main" id="{AE2B3F5B-AE32-1CE5-490E-0314E7962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369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92853-7FA7-5CD5-141C-257071F48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Practice 2 </a:t>
            </a:r>
          </a:p>
        </p:txBody>
      </p:sp>
      <p:sp>
        <p:nvSpPr>
          <p:cNvPr id="137218" name="Content Placeholder 2">
            <a:extLst>
              <a:ext uri="{FF2B5EF4-FFF2-40B4-BE49-F238E27FC236}">
                <a16:creationId xmlns:a16="http://schemas.microsoft.com/office/drawing/2014/main" id="{12BD4173-C596-7E90-E3E1-E3FBCB7BC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60550"/>
            <a:ext cx="2579688" cy="4525963"/>
          </a:xfrm>
        </p:spPr>
        <p:txBody>
          <a:bodyPr/>
          <a:lstStyle/>
          <a:p>
            <a:pPr eaLnBrk="1" hangingPunct="1"/>
            <a:r>
              <a:rPr lang="en-US" altLang="en-US" sz="1400"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endParaRPr lang="en-US" altLang="en-US" sz="1400">
              <a:ea typeface="ＭＳ Ｐゴシック" panose="020B0600070205080204" pitchFamily="34" charset="-128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EC478-76B1-DF77-333D-2E94E9230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59238" y="1860550"/>
            <a:ext cx="4911725" cy="4525963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 startAt="3"/>
              <a:defRPr/>
            </a:pPr>
            <a:r>
              <a:rPr lang="en-US" b="1" dirty="0">
                <a:ea typeface="+mn-ea"/>
                <a:cs typeface="+mn-cs"/>
              </a:rPr>
              <a:t>Illustrate the word with examples. 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While the hurricane winds destroyed houses, cars, and stores, these residents did  _______________. </a:t>
            </a:r>
            <a:r>
              <a:rPr lang="en-US" i="1" dirty="0">
                <a:ea typeface="+mn-ea"/>
                <a:cs typeface="+mn-cs"/>
              </a:rPr>
              <a:t>survive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137220" name="Picture 4" descr="images-3.jpeg">
            <a:extLst>
              <a:ext uri="{FF2B5EF4-FFF2-40B4-BE49-F238E27FC236}">
                <a16:creationId xmlns:a16="http://schemas.microsoft.com/office/drawing/2014/main" id="{11E28123-9E0E-53E9-D402-EAF28620C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1563"/>
            <a:ext cx="37973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1" name="Slide Number Placeholder 5">
            <a:extLst>
              <a:ext uri="{FF2B5EF4-FFF2-40B4-BE49-F238E27FC236}">
                <a16:creationId xmlns:a16="http://schemas.microsoft.com/office/drawing/2014/main" id="{EDA7759D-904B-D441-0867-880844DBF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FDFEC42-66AA-FD47-AF9F-57B696234B0C}" type="slidenum">
              <a:rPr lang="en-US" altLang="en-US" sz="1400" smtClean="0">
                <a:solidFill>
                  <a:srgbClr val="FFFFFF"/>
                </a:solidFill>
              </a:rPr>
              <a:pPr/>
              <a:t>46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37222" name="Footer Placeholder 6">
            <a:extLst>
              <a:ext uri="{FF2B5EF4-FFF2-40B4-BE49-F238E27FC236}">
                <a16:creationId xmlns:a16="http://schemas.microsoft.com/office/drawing/2014/main" id="{06334149-9C94-B762-D06D-2E209C49A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56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90FD12A-F539-5927-E579-75EBF65A9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Practice 2</a:t>
            </a:r>
          </a:p>
        </p:txBody>
      </p:sp>
      <p:sp>
        <p:nvSpPr>
          <p:cNvPr id="138242" name="Content Placeholder 3">
            <a:extLst>
              <a:ext uri="{FF2B5EF4-FFF2-40B4-BE49-F238E27FC236}">
                <a16:creationId xmlns:a16="http://schemas.microsoft.com/office/drawing/2014/main" id="{F8FC8531-1729-3273-11C4-EEBE0F589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panose="020B0604020202020204" pitchFamily="34" charset="0"/>
              <a:buAutoNum type="arabicPeriod" startAt="4"/>
            </a:pPr>
            <a:r>
              <a:rPr lang="en-US" altLang="en-US" sz="2200" b="1" dirty="0">
                <a:ea typeface="ＭＳ Ｐゴシック" panose="020B0600070205080204" pitchFamily="34" charset="-128"/>
              </a:rPr>
              <a:t>Check students’ understanding.</a:t>
            </a:r>
          </a:p>
          <a:p>
            <a:pPr marL="514350" indent="-514350" eaLnBrk="1" hangingPunct="1"/>
            <a:r>
              <a:rPr lang="en-US" altLang="en-US" sz="22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200" dirty="0">
                <a:ea typeface="ＭＳ Ｐゴシック" panose="020B0600070205080204" pitchFamily="34" charset="-128"/>
              </a:rPr>
              <a:t>(Examples and Non-Examples) </a:t>
            </a:r>
          </a:p>
          <a:p>
            <a:pPr marL="514350" indent="-514350" eaLnBrk="1" hangingPunct="1"/>
            <a:r>
              <a:rPr lang="en-US" altLang="en-US" sz="2200" dirty="0">
                <a:ea typeface="ＭＳ Ｐゴシック" panose="020B0600070205080204" pitchFamily="34" charset="-128"/>
              </a:rPr>
              <a:t>If the winter was very cold and all food was buried under snow, would whooping cranes survive? _______ </a:t>
            </a:r>
            <a:r>
              <a:rPr lang="en-US" altLang="en-US" sz="2200" i="1" dirty="0">
                <a:ea typeface="ＭＳ Ｐゴシック" panose="020B0600070205080204" pitchFamily="34" charset="-128"/>
              </a:rPr>
              <a:t>no </a:t>
            </a:r>
          </a:p>
          <a:p>
            <a:pPr marL="514350" indent="-514350" eaLnBrk="1" hangingPunct="1"/>
            <a:r>
              <a:rPr lang="en-US" altLang="en-US" sz="2200" dirty="0">
                <a:ea typeface="ＭＳ Ｐゴシック" panose="020B0600070205080204" pitchFamily="34" charset="-128"/>
              </a:rPr>
              <a:t> Ones, tell your partner why they wouldn’t survive.  Begin by saying: The whooping cranes would not survive because___.</a:t>
            </a:r>
          </a:p>
          <a:p>
            <a:pPr marL="514350" indent="-514350" eaLnBrk="1" hangingPunct="1"/>
            <a:endParaRPr lang="en-US" altLang="en-US" sz="2200" dirty="0">
              <a:ea typeface="ＭＳ Ｐゴシック" panose="020B0600070205080204" pitchFamily="34" charset="-128"/>
            </a:endParaRPr>
          </a:p>
          <a:p>
            <a:pPr marL="514350" indent="-514350" eaLnBrk="1" hangingPunct="1"/>
            <a:r>
              <a:rPr lang="en-US" altLang="en-US" sz="2200" dirty="0">
                <a:ea typeface="ＭＳ Ｐゴシック" panose="020B0600070205080204" pitchFamily="34" charset="-128"/>
              </a:rPr>
              <a:t>If the whooping cranes had plenty of food and the weather was warm, would they survive? _____ </a:t>
            </a:r>
            <a:r>
              <a:rPr lang="en-US" altLang="en-US" sz="2200" i="1" dirty="0">
                <a:ea typeface="ＭＳ Ｐゴシック" panose="020B0600070205080204" pitchFamily="34" charset="-128"/>
              </a:rPr>
              <a:t>yes </a:t>
            </a:r>
            <a:br>
              <a:rPr lang="en-US" altLang="en-US" sz="2200" i="1" dirty="0">
                <a:ea typeface="ＭＳ Ｐゴシック" panose="020B0600070205080204" pitchFamily="34" charset="-128"/>
              </a:rPr>
            </a:br>
            <a:br>
              <a:rPr lang="en-US" altLang="en-US" sz="2200" i="1" dirty="0">
                <a:ea typeface="ＭＳ Ｐゴシック" panose="020B0600070205080204" pitchFamily="34" charset="-128"/>
              </a:rPr>
            </a:br>
            <a:r>
              <a:rPr lang="en-US" altLang="en-US" sz="2200" dirty="0">
                <a:ea typeface="ＭＳ Ｐゴシック" panose="020B0600070205080204" pitchFamily="34" charset="-128"/>
              </a:rPr>
              <a:t>Twos, tell your partner why they would survive.  Begin by saying: The whooping cranes would survive because ________.</a:t>
            </a:r>
          </a:p>
        </p:txBody>
      </p:sp>
      <p:sp>
        <p:nvSpPr>
          <p:cNvPr id="138243" name="Slide Number Placeholder 1">
            <a:extLst>
              <a:ext uri="{FF2B5EF4-FFF2-40B4-BE49-F238E27FC236}">
                <a16:creationId xmlns:a16="http://schemas.microsoft.com/office/drawing/2014/main" id="{E9CF7E96-F399-874A-B9C0-2CFDEDF49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34F7F5B-7BF9-6F47-A2CE-8B0970FDF8F1}" type="slidenum">
              <a:rPr lang="en-US" altLang="en-US" sz="1400" smtClean="0">
                <a:solidFill>
                  <a:srgbClr val="FFFFFF"/>
                </a:solidFill>
              </a:rPr>
              <a:pPr/>
              <a:t>47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38244" name="Footer Placeholder 2">
            <a:extLst>
              <a:ext uri="{FF2B5EF4-FFF2-40B4-BE49-F238E27FC236}">
                <a16:creationId xmlns:a16="http://schemas.microsoft.com/office/drawing/2014/main" id="{4A1BFCF6-9405-162A-AB41-49C8A1736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154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976DE-30E3-84E4-B113-0D7267774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Practice 2  </a:t>
            </a:r>
            <a:r>
              <a:rPr lang="en-US" sz="2000" dirty="0">
                <a:ea typeface="+mj-ea"/>
                <a:cs typeface="+mj-cs"/>
              </a:rPr>
              <a:t>(Displayed on screen. See next slide for teacher 					   instruction.)  </a:t>
            </a:r>
          </a:p>
        </p:txBody>
      </p:sp>
      <p:sp>
        <p:nvSpPr>
          <p:cNvPr id="139266" name="Content Placeholder 3">
            <a:extLst>
              <a:ext uri="{FF2B5EF4-FFF2-40B4-BE49-F238E27FC236}">
                <a16:creationId xmlns:a16="http://schemas.microsoft.com/office/drawing/2014/main" id="{870F628E-8B74-9136-D57C-9F1B3222EB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3700" y="1860550"/>
            <a:ext cx="4745038" cy="4525963"/>
          </a:xfrm>
        </p:spPr>
        <p:txBody>
          <a:bodyPr/>
          <a:lstStyle/>
          <a:p>
            <a:pPr eaLnBrk="1" hangingPunct="1"/>
            <a:r>
              <a:rPr lang="en-US" altLang="en-US" sz="2000" b="1">
                <a:ea typeface="ＭＳ Ｐゴシック" panose="020B0600070205080204" pitchFamily="34" charset="-128"/>
              </a:rPr>
              <a:t>Word Family – Extension</a:t>
            </a:r>
            <a:br>
              <a:rPr lang="en-US" altLang="en-US" sz="2000" b="1">
                <a:ea typeface="ＭＳ Ｐゴシック" panose="020B0600070205080204" pitchFamily="34" charset="-128"/>
              </a:rPr>
            </a:br>
            <a:r>
              <a:rPr lang="en-US" altLang="en-US" sz="2000" b="1">
                <a:ea typeface="ＭＳ Ｐゴシック" panose="020B0600070205080204" pitchFamily="34" charset="-128"/>
              </a:rPr>
              <a:t>survive</a:t>
            </a:r>
          </a:p>
          <a:p>
            <a:pPr eaLnBrk="1" hangingPunct="1"/>
            <a:r>
              <a:rPr lang="en-US" altLang="en-US" sz="2000" b="1">
                <a:ea typeface="ＭＳ Ｐゴシック" panose="020B0600070205080204" pitchFamily="34" charset="-128"/>
              </a:rPr>
              <a:t>survived</a:t>
            </a:r>
          </a:p>
          <a:p>
            <a:pPr eaLnBrk="1" hangingPunct="1"/>
            <a:r>
              <a:rPr lang="en-US" altLang="en-US" sz="2000" b="1">
                <a:ea typeface="ＭＳ Ｐゴシック" panose="020B0600070205080204" pitchFamily="34" charset="-128"/>
              </a:rPr>
              <a:t>survival</a:t>
            </a:r>
          </a:p>
          <a:p>
            <a:pPr eaLnBrk="1" hangingPunct="1"/>
            <a:r>
              <a:rPr lang="en-US" altLang="en-US" sz="2000" b="1">
                <a:ea typeface="ＭＳ Ｐゴシック" panose="020B0600070205080204" pitchFamily="34" charset="-128"/>
              </a:rPr>
              <a:t>survivors </a:t>
            </a:r>
          </a:p>
          <a:p>
            <a:pPr eaLnBrk="1" hangingPunct="1"/>
            <a:br>
              <a:rPr lang="en-US" altLang="en-US" sz="2000">
                <a:ea typeface="ＭＳ Ｐゴシック" panose="020B0600070205080204" pitchFamily="34" charset="-128"/>
              </a:rPr>
            </a:br>
            <a:r>
              <a:rPr lang="en-US" altLang="en-US" sz="2000">
                <a:ea typeface="ＭＳ Ｐゴシック" panose="020B0600070205080204" pitchFamily="34" charset="-128"/>
              </a:rPr>
              <a:t>Most animals did not </a:t>
            </a:r>
            <a:r>
              <a:rPr lang="en-US" altLang="en-US" sz="2000" b="1">
                <a:ea typeface="ＭＳ Ｐゴシック" panose="020B0600070205080204" pitchFamily="34" charset="-128"/>
              </a:rPr>
              <a:t>survive </a:t>
            </a:r>
            <a:r>
              <a:rPr lang="en-US" altLang="en-US" sz="2000">
                <a:ea typeface="ＭＳ Ｐゴシック" panose="020B0600070205080204" pitchFamily="34" charset="-128"/>
              </a:rPr>
              <a:t>the force of this forest fire. These elk </a:t>
            </a:r>
            <a:r>
              <a:rPr lang="en-US" altLang="en-US" sz="2000" b="1">
                <a:ea typeface="ＭＳ Ｐゴシック" panose="020B0600070205080204" pitchFamily="34" charset="-128"/>
              </a:rPr>
              <a:t>survived </a:t>
            </a:r>
            <a:r>
              <a:rPr lang="en-US" altLang="en-US" sz="2000">
                <a:ea typeface="ＭＳ Ｐゴシック" panose="020B0600070205080204" pitchFamily="34" charset="-128"/>
              </a:rPr>
              <a:t>the dangerous flames by escaping into a nearby river. Their </a:t>
            </a:r>
            <a:r>
              <a:rPr lang="en-US" altLang="en-US" sz="2000" b="1">
                <a:ea typeface="ＭＳ Ｐゴシック" panose="020B0600070205080204" pitchFamily="34" charset="-128"/>
              </a:rPr>
              <a:t>survival </a:t>
            </a:r>
            <a:r>
              <a:rPr lang="en-US" altLang="en-US" sz="2000">
                <a:ea typeface="ＭＳ Ｐゴシック" panose="020B0600070205080204" pitchFamily="34" charset="-128"/>
              </a:rPr>
              <a:t>was a miracle.  They were some of the only </a:t>
            </a:r>
            <a:r>
              <a:rPr lang="en-US" altLang="en-US" sz="2000" b="1">
                <a:ea typeface="ＭＳ Ｐゴシック" panose="020B0600070205080204" pitchFamily="34" charset="-128"/>
              </a:rPr>
              <a:t>survivors. 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000" b="1">
              <a:ea typeface="ＭＳ Ｐゴシック" panose="020B0600070205080204" pitchFamily="34" charset="-128"/>
            </a:endParaRPr>
          </a:p>
        </p:txBody>
      </p:sp>
      <p:pic>
        <p:nvPicPr>
          <p:cNvPr id="139267" name="Content Placeholder 2" descr="Elk-in-River-with-Fire.jpg">
            <a:extLst>
              <a:ext uri="{FF2B5EF4-FFF2-40B4-BE49-F238E27FC236}">
                <a16:creationId xmlns:a16="http://schemas.microsoft.com/office/drawing/2014/main" id="{CC4B4C2E-3FDC-5111-2D06-DF3AC40E8E4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2" r="32542"/>
          <a:stretch>
            <a:fillRect/>
          </a:stretch>
        </p:blipFill>
        <p:spPr>
          <a:xfrm>
            <a:off x="165100" y="1860550"/>
            <a:ext cx="4038600" cy="4525963"/>
          </a:xfrm>
        </p:spPr>
      </p:pic>
      <p:sp>
        <p:nvSpPr>
          <p:cNvPr id="139268" name="Slide Number Placeholder 4">
            <a:extLst>
              <a:ext uri="{FF2B5EF4-FFF2-40B4-BE49-F238E27FC236}">
                <a16:creationId xmlns:a16="http://schemas.microsoft.com/office/drawing/2014/main" id="{D1AC533B-3BB6-6413-2A9C-82E39EAF2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0D313BA-BC23-9749-943D-385202785E19}" type="slidenum">
              <a:rPr lang="en-US" altLang="en-US" sz="1400" smtClean="0">
                <a:solidFill>
                  <a:srgbClr val="FFFFFF"/>
                </a:solidFill>
              </a:rPr>
              <a:pPr/>
              <a:t>48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39269" name="Footer Placeholder 5">
            <a:extLst>
              <a:ext uri="{FF2B5EF4-FFF2-40B4-BE49-F238E27FC236}">
                <a16:creationId xmlns:a16="http://schemas.microsoft.com/office/drawing/2014/main" id="{6B46842A-4E58-04A3-657D-6CF4DA58A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504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87DF-006C-F5DA-3DDF-AA2BDB8B2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Practice 2  </a:t>
            </a:r>
            <a:r>
              <a:rPr lang="en-US" sz="2800" i="1" dirty="0">
                <a:ea typeface="+mj-ea"/>
                <a:cs typeface="+mj-cs"/>
              </a:rPr>
              <a:t>  </a:t>
            </a:r>
          </a:p>
        </p:txBody>
      </p:sp>
      <p:sp>
        <p:nvSpPr>
          <p:cNvPr id="140290" name="Content Placeholder 3">
            <a:extLst>
              <a:ext uri="{FF2B5EF4-FFF2-40B4-BE49-F238E27FC236}">
                <a16:creationId xmlns:a16="http://schemas.microsoft.com/office/drawing/2014/main" id="{BE45A703-637E-2B9F-B4CA-D9389D76F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1860550"/>
            <a:ext cx="4452938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1100">
                <a:ea typeface="ＭＳ Ｐゴシック" panose="020B0600070205080204" pitchFamily="34" charset="-128"/>
              </a:rPr>
              <a:t>(Teacher instruction.)</a:t>
            </a:r>
          </a:p>
          <a:p>
            <a:pPr eaLnBrk="1" hangingPunct="1">
              <a:lnSpc>
                <a:spcPct val="80000"/>
              </a:lnSpc>
            </a:pPr>
            <a:endParaRPr lang="en-US" altLang="en-US" sz="11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100">
                <a:ea typeface="ＭＳ Ｐゴシック" panose="020B0600070205080204" pitchFamily="34" charset="-128"/>
              </a:rPr>
              <a:t>Let’s learn additional words in the “survive” word family.   Notice that the words have similar spellings and meanings.  </a:t>
            </a:r>
          </a:p>
          <a:p>
            <a:pPr eaLnBrk="1" hangingPunct="1">
              <a:lnSpc>
                <a:spcPct val="80000"/>
              </a:lnSpc>
            </a:pPr>
            <a:endParaRPr lang="en-US" altLang="en-US" sz="21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100">
                <a:ea typeface="ＭＳ Ｐゴシック" panose="020B0600070205080204" pitchFamily="34" charset="-128"/>
              </a:rPr>
              <a:t>Echo read the words.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>
                <a:ea typeface="ＭＳ Ｐゴシック" panose="020B0600070205080204" pitchFamily="34" charset="-128"/>
              </a:rPr>
              <a:t>survive </a:t>
            </a:r>
            <a:r>
              <a:rPr lang="en-US" altLang="en-US" sz="2100" i="1">
                <a:ea typeface="ＭＳ Ｐゴシック" panose="020B0600070205080204" pitchFamily="34" charset="-128"/>
              </a:rPr>
              <a:t>survive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>
                <a:ea typeface="ＭＳ Ｐゴシック" panose="020B0600070205080204" pitchFamily="34" charset="-128"/>
              </a:rPr>
              <a:t>survived </a:t>
            </a:r>
            <a:r>
              <a:rPr lang="en-US" altLang="en-US" sz="2100" i="1">
                <a:ea typeface="ＭＳ Ｐゴシック" panose="020B0600070205080204" pitchFamily="34" charset="-128"/>
              </a:rPr>
              <a:t>survived</a:t>
            </a:r>
            <a:br>
              <a:rPr lang="en-US" altLang="en-US" sz="2100" i="1">
                <a:ea typeface="ＭＳ Ｐゴシック" panose="020B0600070205080204" pitchFamily="34" charset="-128"/>
              </a:rPr>
            </a:br>
            <a:r>
              <a:rPr lang="en-US" altLang="en-US" sz="2100">
                <a:ea typeface="ＭＳ Ｐゴシック" panose="020B0600070205080204" pitchFamily="34" charset="-128"/>
              </a:rPr>
              <a:t>survival </a:t>
            </a:r>
            <a:r>
              <a:rPr lang="en-US" altLang="en-US" sz="2100" i="1">
                <a:ea typeface="ＭＳ Ｐゴシック" panose="020B0600070205080204" pitchFamily="34" charset="-128"/>
              </a:rPr>
              <a:t>survival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100">
                <a:ea typeface="ＭＳ Ｐゴシック" panose="020B0600070205080204" pitchFamily="34" charset="-128"/>
              </a:rPr>
              <a:t>survivors </a:t>
            </a:r>
            <a:r>
              <a:rPr lang="en-US" altLang="en-US" sz="2100" i="1">
                <a:ea typeface="ＭＳ Ｐゴシック" panose="020B0600070205080204" pitchFamily="34" charset="-128"/>
              </a:rPr>
              <a:t>survivors</a:t>
            </a:r>
            <a:br>
              <a:rPr lang="en-US" altLang="en-US" sz="2100" i="1">
                <a:ea typeface="ＭＳ Ｐゴシック" panose="020B0600070205080204" pitchFamily="34" charset="-128"/>
              </a:rPr>
            </a:br>
            <a:br>
              <a:rPr lang="en-US" altLang="en-US" sz="2100" i="1">
                <a:ea typeface="ＭＳ Ｐゴシック" panose="020B0600070205080204" pitchFamily="34" charset="-128"/>
              </a:rPr>
            </a:br>
            <a:r>
              <a:rPr lang="en-US" altLang="en-US" sz="2100">
                <a:ea typeface="ＭＳ Ｐゴシック" panose="020B0600070205080204" pitchFamily="34" charset="-128"/>
              </a:rPr>
              <a:t>I am going to read.  When I stop, say the next word.  (Read and discuss the paragraph.)</a:t>
            </a:r>
          </a:p>
        </p:txBody>
      </p:sp>
      <p:sp>
        <p:nvSpPr>
          <p:cNvPr id="140291" name="Slide Number Placeholder 4">
            <a:extLst>
              <a:ext uri="{FF2B5EF4-FFF2-40B4-BE49-F238E27FC236}">
                <a16:creationId xmlns:a16="http://schemas.microsoft.com/office/drawing/2014/main" id="{FA4B9942-9B68-65E4-A07E-12BA0D791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DAF477A-62DB-3542-A963-2D8C62450654}" type="slidenum">
              <a:rPr lang="en-US" altLang="en-US" sz="1400" smtClean="0">
                <a:solidFill>
                  <a:srgbClr val="FFFFFF"/>
                </a:solidFill>
              </a:rPr>
              <a:pPr/>
              <a:t>49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40292" name="Content Placeholder 5">
            <a:extLst>
              <a:ext uri="{FF2B5EF4-FFF2-40B4-BE49-F238E27FC236}">
                <a16:creationId xmlns:a16="http://schemas.microsoft.com/office/drawing/2014/main" id="{BA3E3574-362C-D03A-D315-E94FB64E7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225"/>
            <a:ext cx="4038600" cy="4718050"/>
          </a:xfrm>
          <a:solidFill>
            <a:srgbClr val="EDBAB1"/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1300">
                <a:ea typeface="ＭＳ Ｐゴシック" panose="020B0600070205080204" pitchFamily="34" charset="-128"/>
              </a:rPr>
              <a:t>(Displayed on screen.)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500" b="1">
                <a:ea typeface="ＭＳ Ｐゴシック" panose="020B0600070205080204" pitchFamily="34" charset="-128"/>
              </a:rPr>
              <a:t>Word Family – Extension</a:t>
            </a:r>
            <a:br>
              <a:rPr lang="en-US" altLang="en-US" sz="1500" b="1">
                <a:ea typeface="ＭＳ Ｐゴシック" panose="020B0600070205080204" pitchFamily="34" charset="-128"/>
              </a:rPr>
            </a:br>
            <a:br>
              <a:rPr lang="en-US" altLang="en-US" sz="1500" b="1">
                <a:ea typeface="ＭＳ Ｐゴシック" panose="020B0600070205080204" pitchFamily="34" charset="-128"/>
              </a:rPr>
            </a:br>
            <a:r>
              <a:rPr lang="en-US" altLang="en-US" sz="1800" b="1">
                <a:ea typeface="ＭＳ Ｐゴシック" panose="020B0600070205080204" pitchFamily="34" charset="-128"/>
              </a:rPr>
              <a:t>survive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>
                <a:ea typeface="ＭＳ Ｐゴシック" panose="020B0600070205080204" pitchFamily="34" charset="-128"/>
              </a:rPr>
              <a:t>survived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>
                <a:ea typeface="ＭＳ Ｐゴシック" panose="020B0600070205080204" pitchFamily="34" charset="-128"/>
              </a:rPr>
              <a:t>survival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b="1">
                <a:ea typeface="ＭＳ Ｐゴシック" panose="020B0600070205080204" pitchFamily="34" charset="-128"/>
              </a:rPr>
              <a:t>survivors </a:t>
            </a:r>
          </a:p>
          <a:p>
            <a:pPr eaLnBrk="1" hangingPunct="1">
              <a:lnSpc>
                <a:spcPct val="80000"/>
              </a:lnSpc>
            </a:pPr>
            <a:br>
              <a:rPr lang="en-US" altLang="en-US" sz="1800">
                <a:ea typeface="ＭＳ Ｐゴシック" panose="020B0600070205080204" pitchFamily="34" charset="-128"/>
              </a:rPr>
            </a:br>
            <a:r>
              <a:rPr lang="en-US" altLang="en-US" sz="1800">
                <a:ea typeface="ＭＳ Ｐゴシック" panose="020B0600070205080204" pitchFamily="34" charset="-128"/>
              </a:rPr>
              <a:t>Most animals did not </a:t>
            </a:r>
            <a:r>
              <a:rPr lang="en-US" altLang="en-US" sz="1800" b="1">
                <a:ea typeface="ＭＳ Ｐゴシック" panose="020B0600070205080204" pitchFamily="34" charset="-128"/>
              </a:rPr>
              <a:t>survive </a:t>
            </a:r>
            <a:r>
              <a:rPr lang="en-US" altLang="en-US" sz="1800">
                <a:ea typeface="ＭＳ Ｐゴシック" panose="020B0600070205080204" pitchFamily="34" charset="-128"/>
              </a:rPr>
              <a:t>the force of this forest fire. These elk </a:t>
            </a:r>
            <a:r>
              <a:rPr lang="en-US" altLang="en-US" sz="1800" b="1">
                <a:ea typeface="ＭＳ Ｐゴシック" panose="020B0600070205080204" pitchFamily="34" charset="-128"/>
              </a:rPr>
              <a:t>survived </a:t>
            </a:r>
            <a:r>
              <a:rPr lang="en-US" altLang="en-US" sz="1800">
                <a:ea typeface="ＭＳ Ｐゴシック" panose="020B0600070205080204" pitchFamily="34" charset="-128"/>
              </a:rPr>
              <a:t>the dangerous flames by escaping into a nearby river. Their </a:t>
            </a:r>
            <a:r>
              <a:rPr lang="en-US" altLang="en-US" sz="1800" b="1">
                <a:ea typeface="ＭＳ Ｐゴシック" panose="020B0600070205080204" pitchFamily="34" charset="-128"/>
              </a:rPr>
              <a:t>survival </a:t>
            </a:r>
            <a:r>
              <a:rPr lang="en-US" altLang="en-US" sz="1800">
                <a:ea typeface="ＭＳ Ｐゴシック" panose="020B0600070205080204" pitchFamily="34" charset="-128"/>
              </a:rPr>
              <a:t>was a miracle.  They were some of the only </a:t>
            </a:r>
            <a:r>
              <a:rPr lang="en-US" altLang="en-US" sz="1800" b="1">
                <a:ea typeface="ＭＳ Ｐゴシック" panose="020B0600070205080204" pitchFamily="34" charset="-128"/>
              </a:rPr>
              <a:t>survivors</a:t>
            </a:r>
            <a:r>
              <a:rPr lang="en-US" altLang="en-US" sz="1500" b="1">
                <a:ea typeface="ＭＳ Ｐゴシック" panose="020B0600070205080204" pitchFamily="34" charset="-128"/>
              </a:rPr>
              <a:t>. </a:t>
            </a:r>
            <a:endParaRPr lang="en-US" altLang="en-US" sz="15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500">
              <a:ea typeface="ＭＳ Ｐゴシック" panose="020B0600070205080204" pitchFamily="34" charset="-128"/>
            </a:endParaRPr>
          </a:p>
        </p:txBody>
      </p:sp>
      <p:sp>
        <p:nvSpPr>
          <p:cNvPr id="140293" name="Footer Placeholder 2">
            <a:extLst>
              <a:ext uri="{FF2B5EF4-FFF2-40B4-BE49-F238E27FC236}">
                <a16:creationId xmlns:a16="http://schemas.microsoft.com/office/drawing/2014/main" id="{C27EF0E1-438D-ECD0-346F-3AF341C44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57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E2809830-9D8B-B1E7-7A9C-44AA98689CFD}"/>
              </a:ext>
            </a:extLst>
          </p:cNvPr>
          <p:cNvSpPr/>
          <p:nvPr/>
        </p:nvSpPr>
        <p:spPr>
          <a:xfrm>
            <a:off x="387627" y="1871041"/>
            <a:ext cx="2663687" cy="257423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The Science of Reading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8071B4B-F2B2-9760-A852-D655013B11AC}"/>
              </a:ext>
            </a:extLst>
          </p:cNvPr>
          <p:cNvSpPr/>
          <p:nvPr/>
        </p:nvSpPr>
        <p:spPr>
          <a:xfrm>
            <a:off x="3240156" y="1853646"/>
            <a:ext cx="2663687" cy="257423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The Science of Learning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7B1FB2-33EA-D034-1D65-BD0EC1321AF4}"/>
              </a:ext>
            </a:extLst>
          </p:cNvPr>
          <p:cNvSpPr/>
          <p:nvPr/>
        </p:nvSpPr>
        <p:spPr>
          <a:xfrm>
            <a:off x="6092686" y="1833769"/>
            <a:ext cx="2862471" cy="257423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The Science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of Instruction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B2FCA5-A2E1-E083-8E6E-0C3CA09CC53F}"/>
              </a:ext>
            </a:extLst>
          </p:cNvPr>
          <p:cNvSpPr txBox="1"/>
          <p:nvPr/>
        </p:nvSpPr>
        <p:spPr>
          <a:xfrm>
            <a:off x="387627" y="4482548"/>
            <a:ext cx="836874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                           Evidence Base</a:t>
            </a:r>
          </a:p>
        </p:txBody>
      </p:sp>
    </p:spTree>
    <p:extLst>
      <p:ext uri="{BB962C8B-B14F-4D97-AF65-F5344CB8AC3E}">
        <p14:creationId xmlns:p14="http://schemas.microsoft.com/office/powerpoint/2010/main" val="60165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09379D-F0EB-924F-BA25-8C5CAE190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	Elements of Explicit Instruction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C3DEA3-2DBB-5046-9079-5B1B192FC4F5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Design of Instruction 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/>
              <a:t>8.  </a:t>
            </a:r>
            <a:r>
              <a:rPr lang="en-US" sz="2800" b="1" dirty="0"/>
              <a:t>Check for understanding</a:t>
            </a:r>
            <a:r>
              <a:rPr lang="en-US" sz="2800" dirty="0"/>
              <a:t> before independent</a:t>
            </a:r>
            <a:br>
              <a:rPr lang="en-US" sz="2800" dirty="0"/>
            </a:br>
            <a:r>
              <a:rPr lang="en-US" sz="2800" dirty="0"/>
              <a:t>       practice. </a:t>
            </a:r>
            <a:r>
              <a:rPr lang="en-US" sz="2800" dirty="0">
                <a:solidFill>
                  <a:srgbClr val="FF0000"/>
                </a:solidFill>
              </a:rPr>
              <a:t>(You do)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F61DE-1B1F-5142-9E2C-32DEBB1E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3EB5D-E9EE-044A-9F5C-90E9AE7C636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1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F97E5-EDBD-4418-F20E-934C0A25D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Practice 3   (Partner Practice)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20B95-7B7D-ADCC-CE95-516BFC73B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60550"/>
            <a:ext cx="2532063" cy="4525963"/>
          </a:xfrm>
          <a:solidFill>
            <a:srgbClr val="EDBAB1"/>
          </a:solidFill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400" dirty="0">
                <a:ea typeface="+mn-ea"/>
                <a:cs typeface="+mn-cs"/>
              </a:rPr>
              <a:t>Displayed on screen. 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sz="1400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ea typeface="+mn-ea"/>
                <a:cs typeface="+mn-cs"/>
              </a:rPr>
              <a:t>abundant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FE05C-E75F-A3E7-64D7-1D215C846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75000" y="1860550"/>
            <a:ext cx="5795963" cy="4525963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  <a:defRPr/>
            </a:pPr>
            <a:r>
              <a:rPr lang="en-US" altLang="en-US" sz="2600" b="1" dirty="0">
                <a:ea typeface="ＭＳ Ｐゴシック" panose="020B0600070205080204" pitchFamily="34" charset="-128"/>
              </a:rPr>
              <a:t>Introduce the word’s pronunciation.</a:t>
            </a:r>
          </a:p>
          <a:p>
            <a:pPr marL="514350" indent="-51435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600" dirty="0">
                <a:ea typeface="ＭＳ Ｐゴシック" panose="020B0600070205080204" pitchFamily="34" charset="-128"/>
              </a:rPr>
              <a:t>This word is </a:t>
            </a:r>
            <a:r>
              <a:rPr lang="en-US" altLang="en-US" sz="2600" b="1" dirty="0">
                <a:ea typeface="ＭＳ Ｐゴシック" panose="020B0600070205080204" pitchFamily="34" charset="-128"/>
              </a:rPr>
              <a:t>abundant.  </a:t>
            </a:r>
            <a:r>
              <a:rPr lang="en-US" altLang="en-US" sz="2600" dirty="0">
                <a:ea typeface="ＭＳ Ｐゴシック" panose="020B0600070205080204" pitchFamily="34" charset="-128"/>
              </a:rPr>
              <a:t>What word? 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abundant</a:t>
            </a:r>
          </a:p>
          <a:p>
            <a:pPr marL="514350" indent="-51435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600" dirty="0">
                <a:ea typeface="ＭＳ Ｐゴシック" panose="020B0600070205080204" pitchFamily="34" charset="-128"/>
              </a:rPr>
              <a:t>Tap and say the syllables. 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a bun </a:t>
            </a:r>
            <a:r>
              <a:rPr lang="en-US" altLang="en-US" sz="2600" i="1" dirty="0" err="1">
                <a:ea typeface="ＭＳ Ｐゴシック" panose="020B0600070205080204" pitchFamily="34" charset="-128"/>
              </a:rPr>
              <a:t>dant</a:t>
            </a:r>
            <a:endParaRPr lang="en-US" altLang="en-US" sz="2600" i="1" dirty="0">
              <a:ea typeface="ＭＳ Ｐゴシック" panose="020B0600070205080204" pitchFamily="34" charset="-128"/>
            </a:endParaRPr>
          </a:p>
          <a:p>
            <a:pPr marL="514350" indent="-51435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600" dirty="0">
                <a:ea typeface="ＭＳ Ｐゴシック" panose="020B0600070205080204" pitchFamily="34" charset="-128"/>
              </a:rPr>
              <a:t>Again. 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a bun </a:t>
            </a:r>
            <a:r>
              <a:rPr lang="en-US" altLang="en-US" sz="2600" i="1" dirty="0" err="1">
                <a:ea typeface="ＭＳ Ｐゴシック" panose="020B0600070205080204" pitchFamily="34" charset="-128"/>
              </a:rPr>
              <a:t>dant</a:t>
            </a:r>
            <a:endParaRPr lang="en-US" altLang="en-US" sz="2600" i="1" dirty="0">
              <a:ea typeface="ＭＳ Ｐゴシック" panose="020B0600070205080204" pitchFamily="34" charset="-128"/>
            </a:endParaRPr>
          </a:p>
          <a:p>
            <a:pPr marL="514350" indent="-51435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en-US" sz="2600" dirty="0">
                <a:ea typeface="ＭＳ Ｐゴシック" panose="020B0600070205080204" pitchFamily="34" charset="-128"/>
              </a:rPr>
              <a:t>What word? 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abundant</a:t>
            </a:r>
          </a:p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altLang="en-US" sz="2600" b="1" i="1" dirty="0">
              <a:ea typeface="ＭＳ Ｐゴシック" panose="020B0600070205080204" pitchFamily="34" charset="-128"/>
            </a:endParaRPr>
          </a:p>
        </p:txBody>
      </p:sp>
      <p:sp>
        <p:nvSpPr>
          <p:cNvPr id="141316" name="Slide Number Placeholder 4">
            <a:extLst>
              <a:ext uri="{FF2B5EF4-FFF2-40B4-BE49-F238E27FC236}">
                <a16:creationId xmlns:a16="http://schemas.microsoft.com/office/drawing/2014/main" id="{30741F7A-55E0-72D7-B388-A8613AD7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9AA3E0F-91CE-CE4F-9E74-4E4F66C34AB0}" type="slidenum">
              <a:rPr lang="en-US" altLang="en-US" sz="1400" smtClean="0">
                <a:solidFill>
                  <a:srgbClr val="FFFFFF"/>
                </a:solidFill>
              </a:rPr>
              <a:pPr/>
              <a:t>51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41317" name="Footer Placeholder 5">
            <a:extLst>
              <a:ext uri="{FF2B5EF4-FFF2-40B4-BE49-F238E27FC236}">
                <a16:creationId xmlns:a16="http://schemas.microsoft.com/office/drawing/2014/main" id="{17D4F7F5-B11B-719A-B94E-0BC9E2221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687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21E4-72EB-1305-8F0B-E195827ED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Practice 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E8A6D-90DD-BC4F-BCB5-69BBA3B90C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025" y="1860550"/>
            <a:ext cx="2314575" cy="4525963"/>
          </a:xfrm>
          <a:solidFill>
            <a:srgbClr val="EDBAB1"/>
          </a:solidFill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400" dirty="0">
                <a:ea typeface="+mn-ea"/>
                <a:cs typeface="+mn-cs"/>
              </a:rPr>
              <a:t>Displayed on screen. 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endParaRPr lang="en-US" sz="1400" dirty="0">
              <a:ea typeface="+mn-ea"/>
              <a:cs typeface="+mn-cs"/>
            </a:endParaRP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ea typeface="+mn-ea"/>
                <a:cs typeface="+mn-cs"/>
              </a:rPr>
              <a:t>abundant </a:t>
            </a:r>
          </a:p>
        </p:txBody>
      </p:sp>
      <p:sp>
        <p:nvSpPr>
          <p:cNvPr id="142339" name="Content Placeholder 3">
            <a:extLst>
              <a:ext uri="{FF2B5EF4-FFF2-40B4-BE49-F238E27FC236}">
                <a16:creationId xmlns:a16="http://schemas.microsoft.com/office/drawing/2014/main" id="{1152B865-884C-39EE-8C9C-756A1A846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62225" y="1860550"/>
            <a:ext cx="6408738" cy="4525963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Arial" panose="020B0604020202020204" pitchFamily="34" charset="0"/>
              <a:buAutoNum type="arabicPeriod" startAt="2"/>
            </a:pPr>
            <a:r>
              <a:rPr lang="en-US" altLang="en-US" sz="2600" b="1">
                <a:ea typeface="ＭＳ Ｐゴシック" panose="020B0600070205080204" pitchFamily="34" charset="-128"/>
              </a:rPr>
              <a:t>Introduce the word’s meaning.</a:t>
            </a:r>
          </a:p>
          <a:p>
            <a:pPr marL="514350" indent="-514350" eaLnBrk="1" hangingPunct="1">
              <a:lnSpc>
                <a:spcPct val="80000"/>
              </a:lnSpc>
            </a:pPr>
            <a:br>
              <a:rPr lang="en-US" altLang="en-US" sz="2600" b="1">
                <a:ea typeface="ＭＳ Ｐゴシック" panose="020B0600070205080204" pitchFamily="34" charset="-128"/>
              </a:rPr>
            </a:br>
            <a:r>
              <a:rPr lang="en-US" altLang="en-US" sz="2600" b="1">
                <a:ea typeface="ＭＳ Ｐゴシック" panose="020B0600070205080204" pitchFamily="34" charset="-128"/>
              </a:rPr>
              <a:t>Present a student-friendly explanation.</a:t>
            </a:r>
          </a:p>
          <a:p>
            <a:pPr marL="514350" indent="-514350" eaLnBrk="1" hangingPunct="1"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When there is plenty of something, there is an </a:t>
            </a:r>
            <a:r>
              <a:rPr lang="en-US" altLang="en-US" sz="2600" b="1">
                <a:ea typeface="ＭＳ Ｐゴシック" panose="020B0600070205080204" pitchFamily="34" charset="-128"/>
              </a:rPr>
              <a:t>abundant</a:t>
            </a:r>
            <a:r>
              <a:rPr lang="en-US" altLang="en-US" sz="2600">
                <a:ea typeface="ＭＳ Ｐゴシック" panose="020B0600070205080204" pitchFamily="34" charset="-128"/>
              </a:rPr>
              <a:t> amount.  So, if you have plenty of something, you have an amount that is </a:t>
            </a:r>
            <a:r>
              <a:rPr lang="en-US" altLang="en-US" sz="2600" i="1">
                <a:ea typeface="ＭＳ Ｐゴシック" panose="020B0600070205080204" pitchFamily="34" charset="-128"/>
              </a:rPr>
              <a:t>________. abundant</a:t>
            </a:r>
            <a:br>
              <a:rPr lang="en-US" altLang="en-US" sz="2600" i="1">
                <a:ea typeface="ＭＳ Ｐゴシック" panose="020B0600070205080204" pitchFamily="34" charset="-128"/>
              </a:rPr>
            </a:br>
            <a:endParaRPr lang="en-US" altLang="en-US" sz="2600" i="1">
              <a:ea typeface="ＭＳ Ｐゴシック" panose="020B0600070205080204" pitchFamily="34" charset="-128"/>
            </a:endParaRPr>
          </a:p>
          <a:p>
            <a:pPr marL="514350" indent="-514350" eaLnBrk="1" hangingPunct="1">
              <a:lnSpc>
                <a:spcPct val="8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When you have a lot of something, there is an </a:t>
            </a:r>
            <a:r>
              <a:rPr lang="en-US" altLang="en-US" sz="2600" b="1">
                <a:ea typeface="ＭＳ Ｐゴシック" panose="020B0600070205080204" pitchFamily="34" charset="-128"/>
              </a:rPr>
              <a:t>abundant </a:t>
            </a:r>
            <a:r>
              <a:rPr lang="en-US" altLang="en-US" sz="2600">
                <a:ea typeface="ＭＳ Ｐゴシック" panose="020B0600070205080204" pitchFamily="34" charset="-128"/>
              </a:rPr>
              <a:t>amount.  So, if you have a lot of something, you have an amount that is ___. </a:t>
            </a:r>
            <a:r>
              <a:rPr lang="en-US" altLang="en-US" sz="2600" i="1">
                <a:ea typeface="ＭＳ Ｐゴシック" panose="020B0600070205080204" pitchFamily="34" charset="-128"/>
              </a:rPr>
              <a:t>abundant</a:t>
            </a:r>
            <a:endParaRPr lang="en-US" altLang="en-US" sz="2200">
              <a:ea typeface="ＭＳ Ｐゴシック" panose="020B0600070205080204" pitchFamily="34" charset="-128"/>
            </a:endParaRPr>
          </a:p>
          <a:p>
            <a:pPr marL="514350" indent="-514350" eaLnBrk="1" hangingPunct="1">
              <a:lnSpc>
                <a:spcPct val="80000"/>
              </a:lnSpc>
            </a:pPr>
            <a:endParaRPr lang="en-US" altLang="en-US" sz="2600" b="1">
              <a:ea typeface="ＭＳ Ｐゴシック" panose="020B0600070205080204" pitchFamily="34" charset="-128"/>
            </a:endParaRPr>
          </a:p>
        </p:txBody>
      </p:sp>
      <p:sp>
        <p:nvSpPr>
          <p:cNvPr id="142340" name="Slide Number Placeholder 4">
            <a:extLst>
              <a:ext uri="{FF2B5EF4-FFF2-40B4-BE49-F238E27FC236}">
                <a16:creationId xmlns:a16="http://schemas.microsoft.com/office/drawing/2014/main" id="{2CF35472-3F74-A211-30EA-D5F9D406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0173510-997A-B549-9F79-FB0376F6C3D5}" type="slidenum">
              <a:rPr lang="en-US" altLang="en-US" sz="1400" smtClean="0">
                <a:solidFill>
                  <a:srgbClr val="FFFFFF"/>
                </a:solidFill>
              </a:rPr>
              <a:pPr/>
              <a:t>52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42341" name="Footer Placeholder 5">
            <a:extLst>
              <a:ext uri="{FF2B5EF4-FFF2-40B4-BE49-F238E27FC236}">
                <a16:creationId xmlns:a16="http://schemas.microsoft.com/office/drawing/2014/main" id="{1A41BD5C-5EAD-1397-352A-30A57039E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317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0B8D-0C77-8DAA-9551-8F2CBE79F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Practice 3</a:t>
            </a:r>
          </a:p>
        </p:txBody>
      </p:sp>
      <p:pic>
        <p:nvPicPr>
          <p:cNvPr id="143362" name="Content Placeholder 4" descr="canned-foods.jpg">
            <a:extLst>
              <a:ext uri="{FF2B5EF4-FFF2-40B4-BE49-F238E27FC236}">
                <a16:creationId xmlns:a16="http://schemas.microsoft.com/office/drawing/2014/main" id="{65DB0132-C636-C6A8-DC0C-0E4C034C90B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6" r="20256"/>
          <a:stretch>
            <a:fillRect/>
          </a:stretch>
        </p:blipFill>
        <p:spPr>
          <a:xfrm>
            <a:off x="457200" y="1673225"/>
            <a:ext cx="4038600" cy="4718050"/>
          </a:xfrm>
        </p:spPr>
      </p:pic>
      <p:sp>
        <p:nvSpPr>
          <p:cNvPr id="143363" name="Content Placeholder 3">
            <a:extLst>
              <a:ext uri="{FF2B5EF4-FFF2-40B4-BE49-F238E27FC236}">
                <a16:creationId xmlns:a16="http://schemas.microsoft.com/office/drawing/2014/main" id="{F884C1E1-BC73-D2BD-69D5-628E412F4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73225"/>
            <a:ext cx="4038600" cy="4718050"/>
          </a:xfrm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3.  </a:t>
            </a:r>
            <a:r>
              <a:rPr lang="en-US" altLang="en-US" b="1">
                <a:ea typeface="ＭＳ Ｐゴシック" panose="020B0600070205080204" pitchFamily="34" charset="-128"/>
              </a:rPr>
              <a:t>Illustrate the word</a:t>
            </a:r>
            <a:br>
              <a:rPr lang="en-US" altLang="en-US" b="1">
                <a:ea typeface="ＭＳ Ｐゴシック" panose="020B0600070205080204" pitchFamily="34" charset="-128"/>
              </a:rPr>
            </a:br>
            <a:r>
              <a:rPr lang="en-US" altLang="en-US" b="1">
                <a:ea typeface="ＭＳ Ｐゴシック" panose="020B0600070205080204" pitchFamily="34" charset="-128"/>
              </a:rPr>
              <a:t>     with examples. </a:t>
            </a:r>
            <a:br>
              <a:rPr lang="en-US" altLang="en-US" b="1">
                <a:ea typeface="ＭＳ Ｐゴシック" panose="020B0600070205080204" pitchFamily="34" charset="-128"/>
              </a:rPr>
            </a:br>
            <a:endParaRPr lang="en-US" altLang="en-US" b="1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This store has an </a:t>
            </a:r>
            <a:r>
              <a:rPr lang="en-US" altLang="en-US" b="1">
                <a:ea typeface="ＭＳ Ｐゴシック" panose="020B0600070205080204" pitchFamily="34" charset="-128"/>
              </a:rPr>
              <a:t>abundant </a:t>
            </a:r>
            <a:r>
              <a:rPr lang="en-US" altLang="en-US">
                <a:ea typeface="ＭＳ Ｐゴシック" panose="020B0600070205080204" pitchFamily="34" charset="-128"/>
              </a:rPr>
              <a:t>supply of canned food.  </a:t>
            </a:r>
          </a:p>
        </p:txBody>
      </p:sp>
      <p:sp>
        <p:nvSpPr>
          <p:cNvPr id="143364" name="Slide Number Placeholder 2">
            <a:extLst>
              <a:ext uri="{FF2B5EF4-FFF2-40B4-BE49-F238E27FC236}">
                <a16:creationId xmlns:a16="http://schemas.microsoft.com/office/drawing/2014/main" id="{09227F5D-2A7B-C25B-F248-44BD660E1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3D08DBC-19DC-0844-B229-DDEAF24274EB}" type="slidenum">
              <a:rPr lang="en-US" altLang="en-US" sz="1400" smtClean="0">
                <a:solidFill>
                  <a:srgbClr val="FFFFFF"/>
                </a:solidFill>
              </a:rPr>
              <a:pPr/>
              <a:t>53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43365" name="Footer Placeholder 5">
            <a:extLst>
              <a:ext uri="{FF2B5EF4-FFF2-40B4-BE49-F238E27FC236}">
                <a16:creationId xmlns:a16="http://schemas.microsoft.com/office/drawing/2014/main" id="{272B0806-D117-36E3-C21E-98A23AD69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996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14E6306-BF5D-BE4E-F95F-FD1466315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3.  Illustrate with examples. </a:t>
            </a:r>
          </a:p>
        </p:txBody>
      </p:sp>
      <p:sp>
        <p:nvSpPr>
          <p:cNvPr id="144386" name="Text Placeholder 13">
            <a:extLst>
              <a:ext uri="{FF2B5EF4-FFF2-40B4-BE49-F238E27FC236}">
                <a16:creationId xmlns:a16="http://schemas.microsoft.com/office/drawing/2014/main" id="{7D42B40E-027A-E296-869C-A003093D2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2238" cy="639763"/>
          </a:xfrm>
          <a:ln w="9525"/>
          <a:extLst>
            <a:ext uri="{91240B29-F687-4F45-9708-019B960494DF}">
              <a14:hiddenLine xmlns:a14="http://schemas.microsoft.com/office/drawing/2010/main" w="4445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abundant pencils </a:t>
            </a:r>
          </a:p>
        </p:txBody>
      </p:sp>
      <p:pic>
        <p:nvPicPr>
          <p:cNvPr id="144387" name="Content Placeholder 6" descr="images.jpeg">
            <a:extLst>
              <a:ext uri="{FF2B5EF4-FFF2-40B4-BE49-F238E27FC236}">
                <a16:creationId xmlns:a16="http://schemas.microsoft.com/office/drawing/2014/main" id="{EE35FC6C-46F9-3BD4-3BF7-511F449D781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r="9682"/>
          <a:stretch>
            <a:fillRect/>
          </a:stretch>
        </p:blipFill>
        <p:spPr>
          <a:xfrm>
            <a:off x="457200" y="2438400"/>
            <a:ext cx="3932238" cy="3951288"/>
          </a:xfrm>
        </p:spPr>
      </p:pic>
      <p:sp>
        <p:nvSpPr>
          <p:cNvPr id="181252" name="Text Placeholder 14">
            <a:extLst>
              <a:ext uri="{FF2B5EF4-FFF2-40B4-BE49-F238E27FC236}">
                <a16:creationId xmlns:a16="http://schemas.microsoft.com/office/drawing/2014/main" id="{2097767F-7032-F24A-D546-6927E8210C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4563" y="1676400"/>
            <a:ext cx="3932237" cy="639763"/>
          </a:xfrm>
          <a:ln w="9525"/>
        </p:spPr>
        <p:txBody>
          <a:bodyPr/>
          <a:lstStyle/>
          <a:p>
            <a:pPr eaLnBrk="1" hangingPunct="1">
              <a:defRPr/>
            </a:pPr>
            <a:r>
              <a:rPr altLang="en-US">
                <a:ea typeface="ＭＳ Ｐゴシック" panose="020B0600070205080204" pitchFamily="34" charset="-128"/>
              </a:rPr>
              <a:t> not abundant </a:t>
            </a:r>
          </a:p>
        </p:txBody>
      </p:sp>
      <p:pic>
        <p:nvPicPr>
          <p:cNvPr id="144389" name="Picture 7" descr="Unknown-1.jpeg">
            <a:extLst>
              <a:ext uri="{FF2B5EF4-FFF2-40B4-BE49-F238E27FC236}">
                <a16:creationId xmlns:a16="http://schemas.microsoft.com/office/drawing/2014/main" id="{2D1444A0-D9FC-3325-A83F-0B5501250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11438"/>
            <a:ext cx="4040188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91" name="Slide Number Placeholder 1">
            <a:extLst>
              <a:ext uri="{FF2B5EF4-FFF2-40B4-BE49-F238E27FC236}">
                <a16:creationId xmlns:a16="http://schemas.microsoft.com/office/drawing/2014/main" id="{CFF39889-C94B-A51F-B02E-1ED3B99F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41C40CA-3723-0546-AC97-0E44494177F2}" type="slidenum">
              <a:rPr lang="en-US" altLang="en-US" sz="1400" smtClean="0">
                <a:solidFill>
                  <a:srgbClr val="FFFFFF"/>
                </a:solidFill>
              </a:rPr>
              <a:pPr/>
              <a:t>54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44392" name="Footer Placeholder 2">
            <a:extLst>
              <a:ext uri="{FF2B5EF4-FFF2-40B4-BE49-F238E27FC236}">
                <a16:creationId xmlns:a16="http://schemas.microsoft.com/office/drawing/2014/main" id="{E283BD1D-1ED5-3D26-CE4B-2779BF3BC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200">
              <a:solidFill>
                <a:srgbClr val="FFFFFF"/>
              </a:solidFill>
            </a:endParaRPr>
          </a:p>
        </p:txBody>
      </p:sp>
      <p:pic>
        <p:nvPicPr>
          <p:cNvPr id="5" name="Content Placeholder 4" descr="A close-up of two pencils&#10;&#10;Description automatically generated">
            <a:extLst>
              <a:ext uri="{FF2B5EF4-FFF2-40B4-BE49-F238E27FC236}">
                <a16:creationId xmlns:a16="http://schemas.microsoft.com/office/drawing/2014/main" id="{B633DF49-236A-CAA5-49DA-2D88454B540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46615" y="2420709"/>
            <a:ext cx="4497386" cy="4214829"/>
          </a:xfrm>
        </p:spPr>
      </p:pic>
    </p:spTree>
    <p:extLst>
      <p:ext uri="{BB962C8B-B14F-4D97-AF65-F5344CB8AC3E}">
        <p14:creationId xmlns:p14="http://schemas.microsoft.com/office/powerpoint/2010/main" val="11022802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95FC0-2492-3ACA-8847-D1AD4E72D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3.  Illustrate with examples. </a:t>
            </a:r>
          </a:p>
        </p:txBody>
      </p:sp>
      <p:sp>
        <p:nvSpPr>
          <p:cNvPr id="145410" name="Text Placeholder 2">
            <a:extLst>
              <a:ext uri="{FF2B5EF4-FFF2-40B4-BE49-F238E27FC236}">
                <a16:creationId xmlns:a16="http://schemas.microsoft.com/office/drawing/2014/main" id="{90BAF536-4A5A-7B66-8B7A-9BE430BA3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2238" cy="639763"/>
          </a:xfrm>
          <a:ln w="9525"/>
          <a:extLst>
            <a:ext uri="{91240B29-F687-4F45-9708-019B960494DF}">
              <a14:hiddenLine xmlns:a14="http://schemas.microsoft.com/office/drawing/2010/main" w="4445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abundant hats  </a:t>
            </a:r>
          </a:p>
        </p:txBody>
      </p:sp>
      <p:sp>
        <p:nvSpPr>
          <p:cNvPr id="182275" name="Text Placeholder 4">
            <a:extLst>
              <a:ext uri="{FF2B5EF4-FFF2-40B4-BE49-F238E27FC236}">
                <a16:creationId xmlns:a16="http://schemas.microsoft.com/office/drawing/2014/main" id="{70B986F1-F49F-D2D3-6504-24926A74F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4563" y="1676400"/>
            <a:ext cx="3932237" cy="639763"/>
          </a:xfrm>
          <a:ln w="9525"/>
        </p:spPr>
        <p:txBody>
          <a:bodyPr/>
          <a:lstStyle/>
          <a:p>
            <a:pPr eaLnBrk="1" hangingPunct="1">
              <a:defRPr/>
            </a:pPr>
            <a:r>
              <a:rPr altLang="en-US" sz="3200">
                <a:ea typeface="ＭＳ Ｐゴシック" panose="020B0600070205080204" pitchFamily="34" charset="-128"/>
              </a:rPr>
              <a:t>not abundant</a:t>
            </a:r>
          </a:p>
        </p:txBody>
      </p:sp>
      <p:pic>
        <p:nvPicPr>
          <p:cNvPr id="145412" name="Content Placeholder 6" descr="images-3.jpeg">
            <a:extLst>
              <a:ext uri="{FF2B5EF4-FFF2-40B4-BE49-F238E27FC236}">
                <a16:creationId xmlns:a16="http://schemas.microsoft.com/office/drawing/2014/main" id="{D4EE62F5-8BFF-B6F0-29A6-00C66A16E0D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" b="1242"/>
          <a:stretch>
            <a:fillRect/>
          </a:stretch>
        </p:blipFill>
        <p:spPr>
          <a:xfrm>
            <a:off x="4754563" y="2438400"/>
            <a:ext cx="3932237" cy="3951288"/>
          </a:xfrm>
        </p:spPr>
      </p:pic>
      <p:pic>
        <p:nvPicPr>
          <p:cNvPr id="145413" name="Content Placeholder 9" descr="images-2.jpeg">
            <a:extLst>
              <a:ext uri="{FF2B5EF4-FFF2-40B4-BE49-F238E27FC236}">
                <a16:creationId xmlns:a16="http://schemas.microsoft.com/office/drawing/2014/main" id="{18D5E7D6-23BF-4D79-93C5-4EA1DAD02FF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0" r="14180"/>
          <a:stretch>
            <a:fillRect/>
          </a:stretch>
        </p:blipFill>
        <p:spPr>
          <a:xfrm>
            <a:off x="457200" y="2438400"/>
            <a:ext cx="3932238" cy="3951288"/>
          </a:xfrm>
        </p:spPr>
      </p:pic>
      <p:sp>
        <p:nvSpPr>
          <p:cNvPr id="145414" name="Slide Number Placeholder 3">
            <a:extLst>
              <a:ext uri="{FF2B5EF4-FFF2-40B4-BE49-F238E27FC236}">
                <a16:creationId xmlns:a16="http://schemas.microsoft.com/office/drawing/2014/main" id="{4113DD42-8540-16A8-4A59-9D9D7A1FC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FACBC00-B320-B84D-97BE-2CA7B855A337}" type="slidenum">
              <a:rPr lang="en-US" altLang="en-US" sz="1400" smtClean="0">
                <a:solidFill>
                  <a:srgbClr val="FFFFFF"/>
                </a:solidFill>
              </a:rPr>
              <a:pPr/>
              <a:t>55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45415" name="Footer Placeholder 5">
            <a:extLst>
              <a:ext uri="{FF2B5EF4-FFF2-40B4-BE49-F238E27FC236}">
                <a16:creationId xmlns:a16="http://schemas.microsoft.com/office/drawing/2014/main" id="{9ACF5785-A229-FE4A-CA56-3130C780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356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2058-EC2D-52AC-2736-D1DDD5A7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 Practice 3 </a:t>
            </a:r>
          </a:p>
        </p:txBody>
      </p:sp>
      <p:sp>
        <p:nvSpPr>
          <p:cNvPr id="147458" name="Content Placeholder 2">
            <a:extLst>
              <a:ext uri="{FF2B5EF4-FFF2-40B4-BE49-F238E27FC236}">
                <a16:creationId xmlns:a16="http://schemas.microsoft.com/office/drawing/2014/main" id="{BB7475E9-E1B5-9D5D-5DB5-30752FD3A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4.  </a:t>
            </a:r>
            <a:r>
              <a:rPr lang="en-US" altLang="en-US" sz="2200" b="1">
                <a:ea typeface="ＭＳ Ｐゴシック" panose="020B0600070205080204" pitchFamily="34" charset="-128"/>
              </a:rPr>
              <a:t>Check Students’ understanding.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	(examples and non-examples)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Get read to tell me if this would be abundant .  Say </a:t>
            </a:r>
            <a:r>
              <a:rPr lang="en-US" altLang="en-US" sz="2600" b="1">
                <a:ea typeface="ＭＳ Ｐゴシック" panose="020B0600070205080204" pitchFamily="34" charset="-128"/>
              </a:rPr>
              <a:t>abundant</a:t>
            </a:r>
            <a:r>
              <a:rPr lang="en-US" altLang="en-US" sz="2600">
                <a:ea typeface="ＭＳ Ｐゴシック" panose="020B0600070205080204" pitchFamily="34" charset="-128"/>
              </a:rPr>
              <a:t> or not.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If you had 2 pencils for the school year? </a:t>
            </a:r>
            <a:r>
              <a:rPr lang="en-US" altLang="en-US" sz="2600" i="1">
                <a:ea typeface="ＭＳ Ｐゴシック" panose="020B0600070205080204" pitchFamily="34" charset="-128"/>
              </a:rPr>
              <a:t>Not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If you had 40 pencils for the school year? </a:t>
            </a:r>
            <a:r>
              <a:rPr lang="en-US" altLang="en-US" sz="2600" i="1">
                <a:ea typeface="ＭＳ Ｐゴシック" panose="020B0600070205080204" pitchFamily="34" charset="-128"/>
              </a:rPr>
              <a:t>Abundant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If your class had 800 books? </a:t>
            </a:r>
            <a:r>
              <a:rPr lang="en-US" altLang="en-US" sz="2600" i="1">
                <a:ea typeface="ＭＳ Ｐゴシック" panose="020B0600070205080204" pitchFamily="34" charset="-128"/>
              </a:rPr>
              <a:t>Abundant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If the class had 8 books? </a:t>
            </a:r>
            <a:r>
              <a:rPr lang="en-US" altLang="en-US" sz="2600" i="1">
                <a:ea typeface="ＭＳ Ｐゴシック" panose="020B0600070205080204" pitchFamily="34" charset="-128"/>
              </a:rPr>
              <a:t>Not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If the family had enough food for one day? </a:t>
            </a:r>
            <a:r>
              <a:rPr lang="en-US" altLang="en-US" sz="2600" i="1">
                <a:ea typeface="ＭＳ Ｐゴシック" panose="020B0600070205080204" pitchFamily="34" charset="-128"/>
              </a:rPr>
              <a:t>Not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>
                <a:ea typeface="ＭＳ Ｐゴシック" panose="020B0600070205080204" pitchFamily="34" charset="-128"/>
              </a:rPr>
              <a:t>If the family had enough food for 3 months? </a:t>
            </a:r>
            <a:r>
              <a:rPr lang="en-US" altLang="en-US" sz="2600" i="1">
                <a:ea typeface="ＭＳ Ｐゴシック" panose="020B0600070205080204" pitchFamily="34" charset="-128"/>
              </a:rPr>
              <a:t>Abundant</a:t>
            </a:r>
            <a:endParaRPr lang="en-US" altLang="en-US" sz="2600">
              <a:ea typeface="ＭＳ Ｐゴシック" panose="020B0600070205080204" pitchFamily="34" charset="-128"/>
            </a:endParaRPr>
          </a:p>
        </p:txBody>
      </p:sp>
      <p:sp>
        <p:nvSpPr>
          <p:cNvPr id="147459" name="Slide Number Placeholder 3">
            <a:extLst>
              <a:ext uri="{FF2B5EF4-FFF2-40B4-BE49-F238E27FC236}">
                <a16:creationId xmlns:a16="http://schemas.microsoft.com/office/drawing/2014/main" id="{CB074273-7120-814E-0E55-861D33190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FD0EAF-9A5F-FB40-90D1-2ADA41CEAE41}" type="slidenum">
              <a:rPr lang="en-US" altLang="en-US" sz="1400" smtClean="0">
                <a:solidFill>
                  <a:srgbClr val="FFFFFF"/>
                </a:solidFill>
              </a:rPr>
              <a:pPr/>
              <a:t>56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47460" name="Footer Placeholder 4">
            <a:extLst>
              <a:ext uri="{FF2B5EF4-FFF2-40B4-BE49-F238E27FC236}">
                <a16:creationId xmlns:a16="http://schemas.microsoft.com/office/drawing/2014/main" id="{5829CBFC-05C4-B7A4-455D-43AF914B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6324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31E5-44A2-B86E-0FA8-EE878E86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altLang="en-US" sz="3600" dirty="0">
                <a:ea typeface="ＭＳ Ｐゴシック" panose="020B0600070205080204" pitchFamily="34" charset="-128"/>
              </a:rPr>
              <a:t>Practice 3 </a:t>
            </a:r>
            <a:br>
              <a:rPr lang="en-US" altLang="en-US" sz="3600" dirty="0">
                <a:ea typeface="ＭＳ Ｐゴシック" panose="020B0600070205080204" pitchFamily="34" charset="-128"/>
              </a:rPr>
            </a:br>
            <a:r>
              <a:rPr lang="en-US" altLang="en-US" sz="3600" dirty="0">
                <a:ea typeface="ＭＳ Ｐゴシック" panose="020B0600070205080204" pitchFamily="34" charset="-128"/>
              </a:rPr>
              <a:t>Check students’  understanding.</a:t>
            </a:r>
          </a:p>
        </p:txBody>
      </p:sp>
      <p:sp>
        <p:nvSpPr>
          <p:cNvPr id="148482" name="Content Placeholder 2">
            <a:extLst>
              <a:ext uri="{FF2B5EF4-FFF2-40B4-BE49-F238E27FC236}">
                <a16:creationId xmlns:a16="http://schemas.microsoft.com/office/drawing/2014/main" id="{7839FDBB-D33F-7079-D6CE-638746B6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>
                <a:ea typeface="ＭＳ Ｐゴシック" panose="020B0600070205080204" pitchFamily="34" charset="-128"/>
              </a:rPr>
              <a:t>  We would all like an </a:t>
            </a:r>
            <a:r>
              <a:rPr lang="en-US" altLang="en-US" sz="2800" b="1">
                <a:ea typeface="ＭＳ Ｐゴシック" panose="020B0600070205080204" pitchFamily="34" charset="-128"/>
              </a:rPr>
              <a:t>abundant </a:t>
            </a:r>
            <a:r>
              <a:rPr lang="en-US" altLang="en-US" sz="2800">
                <a:ea typeface="ＭＳ Ｐゴシック" panose="020B0600070205080204" pitchFamily="34" charset="-128"/>
              </a:rPr>
              <a:t>supply of some things.  Make a list of things that you want in </a:t>
            </a:r>
            <a:r>
              <a:rPr lang="en-US" altLang="en-US" sz="2800" b="1">
                <a:ea typeface="ＭＳ Ｐゴシック" panose="020B0600070205080204" pitchFamily="34" charset="-128"/>
              </a:rPr>
              <a:t>abundance.  </a:t>
            </a:r>
            <a:r>
              <a:rPr lang="en-US" altLang="en-US" sz="2800">
                <a:ea typeface="ＭＳ Ｐゴシック" panose="020B0600070205080204" pitchFamily="34" charset="-128"/>
              </a:rPr>
              <a:t>(Circulate and monitor.  Record and share students’ ideas.)</a:t>
            </a:r>
            <a:endParaRPr lang="en-US" altLang="en-US" sz="2800" b="1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b="1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48483" name="Slide Number Placeholder 3">
            <a:extLst>
              <a:ext uri="{FF2B5EF4-FFF2-40B4-BE49-F238E27FC236}">
                <a16:creationId xmlns:a16="http://schemas.microsoft.com/office/drawing/2014/main" id="{70F88090-BABD-E2B5-651B-325350A1F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EA00664-E2A0-4A4F-BF9E-0F7FB71B6CEC}" type="slidenum">
              <a:rPr lang="en-US" altLang="en-US" sz="1400" smtClean="0">
                <a:solidFill>
                  <a:srgbClr val="FFFFFF"/>
                </a:solidFill>
              </a:rPr>
              <a:pPr/>
              <a:t>57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148484" name="Footer Placeholder 4">
            <a:extLst>
              <a:ext uri="{FF2B5EF4-FFF2-40B4-BE49-F238E27FC236}">
                <a16:creationId xmlns:a16="http://schemas.microsoft.com/office/drawing/2014/main" id="{C4209F7C-B877-121E-BD7B-1ADD3B37B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611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300695-8529-094B-8C95-BD110B1472C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b="1" dirty="0">
                <a:latin typeface="+mn-lt"/>
              </a:rPr>
              <a:t>Elements of Explicit Instruction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CCB976-6125-484F-BD09-87B82B6A1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Delivery of Instruction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BF9E7-7839-9D4E-8B3A-A06000B1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CB9AB-F896-F94F-95BE-1435B04EDF3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36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09379D-F0EB-924F-BA25-8C5CAE190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	Elements of Explicit Instruction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C3DEA3-2DBB-5046-9079-5B1B192FC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3072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indent="-457200">
              <a:buAutoNum type="arabicPeriod" startAt="9"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Delivery of Instruction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 </a:t>
            </a:r>
          </a:p>
          <a:p>
            <a:pPr marL="514350" indent="-514350">
              <a:buAutoNum type="arabicPeriod" startAt="9"/>
            </a:pPr>
            <a:r>
              <a:rPr lang="en-US" sz="2800" dirty="0"/>
              <a:t>Request </a:t>
            </a:r>
            <a:r>
              <a:rPr lang="en-US" sz="2800" b="1" dirty="0"/>
              <a:t>frequent responses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r>
              <a:rPr lang="en-US" sz="1800" dirty="0"/>
              <a:t>	Opportunities to Respond  Effect Size  .79</a:t>
            </a:r>
            <a:br>
              <a:rPr lang="en-US" sz="1800" dirty="0"/>
            </a:br>
            <a:endParaRPr lang="en-US" sz="2800" dirty="0"/>
          </a:p>
          <a:p>
            <a:pPr marL="0" indent="0">
              <a:buNone/>
            </a:pPr>
            <a:r>
              <a:rPr lang="en-US" sz="2800" i="1" dirty="0" err="1"/>
              <a:t>Archerisms</a:t>
            </a:r>
            <a:r>
              <a:rPr lang="en-US" sz="2800" i="1" dirty="0"/>
              <a:t>: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i="1" dirty="0"/>
              <a:t>Learning is not a spectator sport.</a:t>
            </a:r>
          </a:p>
          <a:p>
            <a:pPr marL="0" indent="0">
              <a:buNone/>
            </a:pPr>
            <a:r>
              <a:rPr lang="en-US" sz="2800" i="1" dirty="0"/>
              <a:t>	Everyone does everything.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F61DE-1B1F-5142-9E2C-32DEBB1E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3EB5D-E9EE-044A-9F5C-90E9AE7C6360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4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37B1FB2-33EA-D034-1D65-BD0EC1321AF4}"/>
              </a:ext>
            </a:extLst>
          </p:cNvPr>
          <p:cNvSpPr/>
          <p:nvPr/>
        </p:nvSpPr>
        <p:spPr>
          <a:xfrm>
            <a:off x="2842591" y="1088334"/>
            <a:ext cx="2862471" cy="257423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The Science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of Instruction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B2FCA5-A2E1-E083-8E6E-0C3CA09CC53F}"/>
              </a:ext>
            </a:extLst>
          </p:cNvPr>
          <p:cNvSpPr txBox="1"/>
          <p:nvPr/>
        </p:nvSpPr>
        <p:spPr>
          <a:xfrm>
            <a:off x="387627" y="4482548"/>
            <a:ext cx="836874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                           Evidence Base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A81864-0B7F-E428-5DA0-55FAA245F9E2}"/>
              </a:ext>
            </a:extLst>
          </p:cNvPr>
          <p:cNvSpPr txBox="1"/>
          <p:nvPr/>
        </p:nvSpPr>
        <p:spPr>
          <a:xfrm>
            <a:off x="516836" y="1682953"/>
            <a:ext cx="1928192" cy="138499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How Teachers</a:t>
            </a:r>
          </a:p>
          <a:p>
            <a:r>
              <a:rPr lang="en-US" sz="2800" b="1" dirty="0"/>
              <a:t>Teach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8F2DE-5A05-9B5F-8075-C903CDD9C61E}"/>
              </a:ext>
            </a:extLst>
          </p:cNvPr>
          <p:cNvSpPr txBox="1"/>
          <p:nvPr/>
        </p:nvSpPr>
        <p:spPr>
          <a:xfrm>
            <a:off x="6013174" y="1682953"/>
            <a:ext cx="2077278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How </a:t>
            </a:r>
          </a:p>
          <a:p>
            <a:r>
              <a:rPr lang="en-US" sz="2800" b="1" dirty="0"/>
              <a:t>Professors</a:t>
            </a:r>
          </a:p>
          <a:p>
            <a:r>
              <a:rPr lang="en-US" sz="2800" b="1" dirty="0"/>
              <a:t>Teach</a:t>
            </a:r>
          </a:p>
        </p:txBody>
      </p:sp>
    </p:spTree>
    <p:extLst>
      <p:ext uri="{BB962C8B-B14F-4D97-AF65-F5344CB8AC3E}">
        <p14:creationId xmlns:p14="http://schemas.microsoft.com/office/powerpoint/2010/main" val="199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C0BD7504-435B-5044-B34D-BC17E8876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  <a:solidFill>
            <a:schemeClr val="accent2"/>
          </a:solidFill>
        </p:spPr>
        <p:txBody>
          <a:bodyPr/>
          <a:lstStyle/>
          <a:p>
            <a:pPr eaLnBrk="1" hangingPunct="1"/>
            <a:b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9.  Request frequent responses</a:t>
            </a:r>
            <a:r>
              <a:rPr lang="en-US" altLang="en-US" sz="24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. </a:t>
            </a:r>
            <a:b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US" altLang="en-US" sz="24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79966C59-7F26-7546-8422-D144EF812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17713"/>
            <a:ext cx="8229600" cy="41148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eaLnBrk="1" hangingPunct="1">
              <a:buFont typeface="Wingdings" pitchFamily="2" charset="2"/>
              <a:buNone/>
            </a:pPr>
            <a:endParaRPr lang="en-US" altLang="en-US" sz="2800" b="1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Clear and Consistent Research Results: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ja-JP" sz="24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ja-JP" sz="24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Increases time on task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Increases academic achievement (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Learning)</a:t>
            </a:r>
            <a:endParaRPr lang="en-US" altLang="en-US" sz="24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Decreases disruptive behaviors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Increases intensity of interventions 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Research Review of 15 studies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Mac Suga-Gage &amp; Simonsen, 2015</a:t>
            </a: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BE6C7E0B-0F68-AC43-A755-85888DC8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1FD960-E4F9-D244-B7D9-38AE758158F0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50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42926-83D1-FD4B-83BA-1A7A87049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latin typeface="+mn-lt"/>
              </a:rPr>
              <a:t>Opportunities to Respond</a:t>
            </a:r>
            <a:endParaRPr lang="en-US" sz="2200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B52F7-B332-564F-8731-3A848E652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28796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b="1" dirty="0"/>
              <a:t>Guidelines for Response Rates – Current Research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800" dirty="0"/>
              <a:t>(Mac Suga-Gage and Simonsen, 2015; Simonsen and Myers, 2015)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/>
              <a:t>Effective teachers elicit: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/>
              <a:t>Simple Responses</a:t>
            </a:r>
          </a:p>
          <a:p>
            <a:pPr>
              <a:defRPr/>
            </a:pPr>
            <a:r>
              <a:rPr lang="en-US" sz="2000" dirty="0"/>
              <a:t>Such as: unison choral responses, gesture, response cards</a:t>
            </a:r>
            <a:endParaRPr lang="en-US" sz="2000" b="1" dirty="0"/>
          </a:p>
          <a:p>
            <a:pPr>
              <a:defRPr/>
            </a:pPr>
            <a:r>
              <a:rPr lang="en-US" sz="2000" dirty="0">
                <a:highlight>
                  <a:srgbClr val="FFFF00"/>
                </a:highlight>
              </a:rPr>
              <a:t>3 to 5 opportunities to respond per minute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/>
              <a:t>More Complex Responses</a:t>
            </a:r>
          </a:p>
          <a:p>
            <a:pPr>
              <a:defRPr/>
            </a:pPr>
            <a:r>
              <a:rPr lang="en-US" sz="2000" dirty="0"/>
              <a:t>Such as: partner sharing, written answer, math problem</a:t>
            </a:r>
          </a:p>
          <a:p>
            <a:pPr>
              <a:defRPr/>
            </a:pPr>
            <a:r>
              <a:rPr lang="en-US" sz="2000" dirty="0">
                <a:highlight>
                  <a:srgbClr val="FFFF00"/>
                </a:highlight>
              </a:rPr>
              <a:t>At least 1 opportunity to respond per minute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b="1" dirty="0"/>
              <a:t>VERY Complex or Involved Responses</a:t>
            </a:r>
          </a:p>
          <a:p>
            <a:pPr>
              <a:defRPr/>
            </a:pPr>
            <a:r>
              <a:rPr lang="en-US" sz="2000" dirty="0"/>
              <a:t>Such as: writing to prompt, completing  experiment</a:t>
            </a:r>
          </a:p>
          <a:p>
            <a:pPr>
              <a:defRPr/>
            </a:pPr>
            <a:r>
              <a:rPr lang="en-US" sz="2000" dirty="0">
                <a:highlight>
                  <a:srgbClr val="FFFF00"/>
                </a:highlight>
              </a:rPr>
              <a:t>May provide only 1 opportunity to respond every 10 </a:t>
            </a:r>
            <a:r>
              <a:rPr lang="en-US" sz="2000" dirty="0"/>
              <a:t>to 30 min.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76F92096-A3E7-864E-92A5-FB33460D94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3EE3E4-3873-5C45-87BD-0235AC38FA96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7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5126"/>
            <a:ext cx="914400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defTabSz="912615">
              <a:defRPr/>
            </a:pPr>
            <a:r>
              <a:rPr lang="en-US" altLang="en-US" sz="32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9.  Request frequent responses.</a:t>
            </a:r>
            <a:br>
              <a:rPr lang="en-US" sz="3200" b="1" dirty="0">
                <a:solidFill>
                  <a:schemeClr val="tx1"/>
                </a:solidFill>
                <a:latin typeface="+mn-lt"/>
                <a:cs typeface="+mj-cs"/>
              </a:rPr>
            </a:br>
            <a:r>
              <a:rPr lang="en-US" sz="3200" b="1" dirty="0">
                <a:latin typeface="+mn-lt"/>
              </a:rPr>
              <a:t>     </a:t>
            </a:r>
            <a:endParaRPr lang="en-US" sz="3200" b="1" dirty="0">
              <a:solidFill>
                <a:schemeClr val="tx1"/>
              </a:solidFill>
              <a:latin typeface="+mn-lt"/>
              <a:cs typeface="+mj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28648" y="2066996"/>
            <a:ext cx="7886701" cy="4654480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341709" indent="-341709" defTabSz="912615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600" b="1" dirty="0">
                <a:cs typeface="+mn-cs"/>
              </a:rPr>
              <a:t>Verbal Response Procedures		</a:t>
            </a:r>
            <a:r>
              <a:rPr lang="en-US" sz="1600" b="1" dirty="0"/>
              <a:t>Inclusive Passage Reading</a:t>
            </a:r>
            <a:endParaRPr lang="en-US" sz="1600" dirty="0">
              <a:cs typeface="+mn-cs"/>
            </a:endParaRPr>
          </a:p>
          <a:p>
            <a:pPr marL="341709" indent="-341709" defTabSz="912615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600" dirty="0">
                <a:cs typeface="+mn-cs"/>
              </a:rPr>
              <a:t>	</a:t>
            </a:r>
            <a:r>
              <a:rPr lang="en-US" sz="1600" dirty="0">
                <a:highlight>
                  <a:srgbClr val="FFFF00"/>
                </a:highlight>
                <a:cs typeface="+mn-cs"/>
              </a:rPr>
              <a:t>Unison Choral Respons</a:t>
            </a:r>
            <a:r>
              <a:rPr lang="en-US" sz="1600" dirty="0">
                <a:cs typeface="+mn-cs"/>
              </a:rPr>
              <a:t>es			Silent Reading/Whisper Reading	</a:t>
            </a:r>
          </a:p>
          <a:p>
            <a:pPr marL="341709" indent="-341709" defTabSz="912615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600" dirty="0">
                <a:cs typeface="+mn-cs"/>
              </a:rPr>
              <a:t>	</a:t>
            </a:r>
            <a:r>
              <a:rPr lang="en-US" sz="1600" dirty="0">
                <a:highlight>
                  <a:srgbClr val="FFFF00"/>
                </a:highlight>
                <a:cs typeface="+mn-cs"/>
              </a:rPr>
              <a:t>Structured Partners</a:t>
            </a:r>
            <a:r>
              <a:rPr lang="en-US" sz="1600" dirty="0">
                <a:cs typeface="+mn-cs"/>
              </a:rPr>
              <a:t>			Choral Reading</a:t>
            </a:r>
          </a:p>
          <a:p>
            <a:pPr marL="341709" indent="-341709" defTabSz="912615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600" dirty="0">
                <a:cs typeface="+mn-cs"/>
              </a:rPr>
              <a:t>	</a:t>
            </a:r>
            <a:r>
              <a:rPr lang="en-US" sz="1600" dirty="0">
                <a:highlight>
                  <a:srgbClr val="FFFF00"/>
                </a:highlight>
                <a:cs typeface="+mn-cs"/>
              </a:rPr>
              <a:t>Teams/Huddle Groups</a:t>
            </a:r>
            <a:r>
              <a:rPr lang="en-US" sz="1600" dirty="0">
                <a:cs typeface="+mn-cs"/>
              </a:rPr>
              <a:t>			Cloze Reading</a:t>
            </a:r>
          </a:p>
          <a:p>
            <a:pPr marL="341709" indent="-341709" defTabSz="912615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600" dirty="0">
                <a:cs typeface="+mn-cs"/>
              </a:rPr>
              <a:t>	Individual (limit)</a:t>
            </a:r>
          </a:p>
          <a:p>
            <a:pPr marL="341709" indent="-341709" defTabSz="912615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600" dirty="0"/>
              <a:t>	Discussion</a:t>
            </a:r>
            <a:r>
              <a:rPr lang="en-US" sz="1600" dirty="0">
                <a:cs typeface="+mn-cs"/>
              </a:rPr>
              <a:t>				Partner</a:t>
            </a:r>
          </a:p>
          <a:p>
            <a:pPr marL="341709" indent="-341709" defTabSz="912615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600" b="1" dirty="0">
                <a:cs typeface="+mn-cs"/>
              </a:rPr>
              <a:t>Written Response Procedures			</a:t>
            </a:r>
            <a:r>
              <a:rPr lang="en-US" sz="1600" dirty="0">
                <a:cs typeface="+mn-cs"/>
              </a:rPr>
              <a:t>Literacy Circles</a:t>
            </a:r>
            <a:endParaRPr lang="en-US" sz="1600" b="1" dirty="0">
              <a:cs typeface="+mn-cs"/>
            </a:endParaRPr>
          </a:p>
          <a:p>
            <a:pPr marL="341709" indent="-341709" defTabSz="912615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600" b="1" dirty="0">
                <a:cs typeface="+mn-cs"/>
              </a:rPr>
              <a:t>	</a:t>
            </a:r>
            <a:r>
              <a:rPr lang="en-US" sz="1600" dirty="0">
                <a:highlight>
                  <a:srgbClr val="FFFF00"/>
                </a:highlight>
                <a:cs typeface="+mn-cs"/>
              </a:rPr>
              <a:t>Short Written Responses </a:t>
            </a:r>
          </a:p>
          <a:p>
            <a:pPr marL="341709" indent="-341709" defTabSz="912615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600" dirty="0">
                <a:cs typeface="+mn-cs"/>
              </a:rPr>
              <a:t>	Whiteboards (Tablets, Virtual Whiteboards)</a:t>
            </a:r>
          </a:p>
          <a:p>
            <a:pPr marL="341709" indent="-341709" defTabSz="912615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600" b="1" dirty="0">
                <a:cs typeface="+mn-cs"/>
              </a:rPr>
              <a:t>Action Response Procedures		</a:t>
            </a:r>
            <a:r>
              <a:rPr lang="en-US" sz="1600" b="1" dirty="0"/>
              <a:t>Use of Technology </a:t>
            </a:r>
            <a:endParaRPr lang="en-US" sz="1600" b="1" dirty="0">
              <a:cs typeface="+mn-cs"/>
            </a:endParaRPr>
          </a:p>
          <a:p>
            <a:pPr marL="341709" indent="-341709" defTabSz="912615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600" b="1" dirty="0">
                <a:cs typeface="+mn-cs"/>
              </a:rPr>
              <a:t>	</a:t>
            </a:r>
            <a:r>
              <a:rPr lang="en-US" sz="1600" dirty="0">
                <a:cs typeface="+mn-cs"/>
              </a:rPr>
              <a:t>Acting out/Simulations</a:t>
            </a:r>
          </a:p>
          <a:p>
            <a:pPr marL="341709" indent="-341709" defTabSz="912615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600" dirty="0">
                <a:cs typeface="+mn-cs"/>
              </a:rPr>
              <a:t>	Touching/Pointing</a:t>
            </a:r>
          </a:p>
          <a:p>
            <a:pPr marL="341709" indent="-341709" defTabSz="912615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600" dirty="0">
                <a:cs typeface="+mn-cs"/>
              </a:rPr>
              <a:t>	Gestures</a:t>
            </a:r>
          </a:p>
          <a:p>
            <a:pPr marL="341709" indent="-341709" defTabSz="912615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600" dirty="0">
                <a:cs typeface="+mn-cs"/>
              </a:rPr>
              <a:t>	Facial Expressions</a:t>
            </a:r>
          </a:p>
          <a:p>
            <a:pPr marL="341709" indent="-341709" defTabSz="912615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600" dirty="0"/>
              <a:t>	</a:t>
            </a:r>
            <a:r>
              <a:rPr lang="en-US" sz="1600" dirty="0">
                <a:highlight>
                  <a:srgbClr val="FFFF00"/>
                </a:highlight>
              </a:rPr>
              <a:t>Hold-Ups</a:t>
            </a:r>
            <a:endParaRPr lang="en-US" sz="1600" dirty="0">
              <a:highlight>
                <a:srgbClr val="FFFF00"/>
              </a:highlight>
              <a:cs typeface="+mn-cs"/>
            </a:endParaRPr>
          </a:p>
          <a:p>
            <a:pPr marL="341709" indent="-341709" defTabSz="912615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600" dirty="0">
                <a:cs typeface="+mn-cs"/>
              </a:rPr>
              <a:t>		Hand Signals </a:t>
            </a:r>
          </a:p>
          <a:p>
            <a:pPr marL="341709" indent="-341709" defTabSz="912615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600" dirty="0"/>
              <a:t>		Response Cards</a:t>
            </a:r>
          </a:p>
          <a:p>
            <a:pPr marL="341709" indent="-341709" defTabSz="912615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1600" dirty="0"/>
              <a:t>		Response Sheets </a:t>
            </a:r>
          </a:p>
          <a:p>
            <a:pPr marL="341709" indent="-341709" defTabSz="912615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1600" dirty="0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7A4F7-C3F8-4B49-97FA-9B881BCFD244}" type="slidenum">
              <a:rPr lang="en-US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912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09379D-F0EB-924F-BA25-8C5CAE190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94" y="365126"/>
            <a:ext cx="9075906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	Elements of Explicit Instruction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C3DEA3-2DBB-5046-9079-5B1B192FC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 startAt="9"/>
            </a:pPr>
            <a:endParaRPr lang="en-US" sz="2800" dirty="0"/>
          </a:p>
          <a:p>
            <a:pPr marL="0" indent="0">
              <a:buNone/>
            </a:pPr>
            <a:r>
              <a:rPr lang="en-US" sz="3200" b="1" dirty="0"/>
              <a:t>Delivery of Instruction </a:t>
            </a:r>
          </a:p>
          <a:p>
            <a:pPr marL="0" indent="0">
              <a:buNone/>
            </a:pPr>
            <a:br>
              <a:rPr lang="en-US" sz="3200" dirty="0"/>
            </a:br>
            <a:endParaRPr lang="en-US" sz="3200" dirty="0"/>
          </a:p>
          <a:p>
            <a:pPr marL="0" indent="0">
              <a:buNone/>
            </a:pPr>
            <a:r>
              <a:rPr lang="en-US" sz="3200" dirty="0"/>
              <a:t>10.  </a:t>
            </a:r>
            <a:r>
              <a:rPr lang="en-US" sz="3200" b="1" dirty="0"/>
              <a:t>Monitor</a:t>
            </a:r>
            <a:r>
              <a:rPr lang="en-US" sz="3200" dirty="0"/>
              <a:t> student performance closely. </a:t>
            </a:r>
            <a:br>
              <a:rPr lang="en-US" sz="2800" dirty="0"/>
            </a:br>
            <a:endParaRPr lang="en-US" sz="2800" dirty="0"/>
          </a:p>
          <a:p>
            <a:pPr marL="0" indent="0">
              <a:buNone/>
            </a:pP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F61DE-1B1F-5142-9E2C-32DEBB1E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3EB5D-E9EE-044A-9F5C-90E9AE7C6360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8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AA35B0-B5C8-E14B-9089-C15F2A526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0100"/>
            <a:ext cx="8832300" cy="801000"/>
          </a:xfrm>
          <a:solidFill>
            <a:schemeClr val="accent2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	</a:t>
            </a:r>
            <a:r>
              <a:rPr lang="en-US" sz="3600" b="1" dirty="0"/>
              <a:t>10.  Monitor student performance closely. </a:t>
            </a:r>
            <a:br>
              <a:rPr lang="en-US" sz="3600" b="1" dirty="0"/>
            </a:br>
            <a:br>
              <a:rPr lang="en-US" sz="3600" b="1" dirty="0"/>
            </a:br>
            <a:endParaRPr lang="en-US" sz="3600" b="1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8BE5A-5393-0E4C-813C-94A0128E3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" y="2124834"/>
            <a:ext cx="3999900" cy="4645616"/>
          </a:xfrm>
          <a:ln>
            <a:solidFill>
              <a:schemeClr val="tx1"/>
            </a:solidFill>
          </a:ln>
        </p:spPr>
        <p:txBody>
          <a:bodyPr/>
          <a:lstStyle/>
          <a:p>
            <a:pPr marL="139700" indent="0">
              <a:buNone/>
            </a:pPr>
            <a:endParaRPr lang="en-US" sz="2800" dirty="0">
              <a:solidFill>
                <a:schemeClr val="accent1"/>
              </a:solidFill>
            </a:endParaRPr>
          </a:p>
          <a:p>
            <a:pPr marL="139700" indent="0">
              <a:buNone/>
            </a:pPr>
            <a:endParaRPr lang="en-US" sz="2800" dirty="0">
              <a:solidFill>
                <a:schemeClr val="accent1"/>
              </a:solidFill>
            </a:endParaRPr>
          </a:p>
          <a:p>
            <a:pPr marL="139700" indent="0">
              <a:buNone/>
            </a:pPr>
            <a:endParaRPr lang="en-US" sz="2800" dirty="0">
              <a:solidFill>
                <a:schemeClr val="accent1"/>
              </a:solidFill>
            </a:endParaRPr>
          </a:p>
          <a:p>
            <a:pPr marL="139700" indent="0">
              <a:buNone/>
            </a:pPr>
            <a:r>
              <a:rPr lang="en-US" sz="3200" b="1" dirty="0"/>
              <a:t>Monitor </a:t>
            </a:r>
          </a:p>
          <a:p>
            <a:pPr marL="139700" indent="0">
              <a:buNone/>
            </a:pPr>
            <a:r>
              <a:rPr lang="en-US" sz="3200" b="1" dirty="0"/>
              <a:t>Student Performance     </a:t>
            </a:r>
          </a:p>
          <a:p>
            <a:pPr marL="139700" indent="0">
              <a:buNone/>
            </a:pPr>
            <a:endParaRPr lang="en-US" sz="2800" dirty="0"/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4B67C3-2286-D14C-9E2C-61833F3A170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416150" y="1951100"/>
            <a:ext cx="3999900" cy="49069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dirty="0"/>
              <a:t>Carefully monitor responses in class (and on assignments, tests)</a:t>
            </a:r>
          </a:p>
          <a:p>
            <a:pPr marL="139700" indent="0">
              <a:buNone/>
            </a:pPr>
            <a:endParaRPr lang="en-US" sz="2000" dirty="0"/>
          </a:p>
          <a:p>
            <a:r>
              <a:rPr lang="en-US" sz="2000" dirty="0"/>
              <a:t>Listen carefully</a:t>
            </a:r>
          </a:p>
          <a:p>
            <a:r>
              <a:rPr lang="en-US" sz="2000" dirty="0"/>
              <a:t>Look carefully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Circulate when necessary</a:t>
            </a:r>
          </a:p>
          <a:p>
            <a:pPr lvl="1"/>
            <a:r>
              <a:rPr lang="en-US" sz="1800" i="1" dirty="0">
                <a:highlight>
                  <a:srgbClr val="00FFFF"/>
                </a:highlight>
              </a:rPr>
              <a:t>Walk Around</a:t>
            </a:r>
          </a:p>
          <a:p>
            <a:pPr lvl="1"/>
            <a:r>
              <a:rPr lang="en-US" sz="1800" i="1" dirty="0">
                <a:highlight>
                  <a:srgbClr val="00FFFF"/>
                </a:highlight>
              </a:rPr>
              <a:t>Look Around</a:t>
            </a:r>
          </a:p>
          <a:p>
            <a:pPr lvl="1"/>
            <a:r>
              <a:rPr lang="en-US" sz="1800" i="1" dirty="0">
                <a:highlight>
                  <a:srgbClr val="00FFFF"/>
                </a:highlight>
              </a:rPr>
              <a:t>Talk Around</a:t>
            </a:r>
          </a:p>
          <a:p>
            <a:pPr lvl="1"/>
            <a:endParaRPr lang="en-US" sz="1800" i="1" dirty="0">
              <a:highlight>
                <a:srgbClr val="00FFFF"/>
              </a:highlight>
            </a:endParaRPr>
          </a:p>
          <a:p>
            <a:endParaRPr lang="en-US" sz="2000" dirty="0">
              <a:highlight>
                <a:srgbClr val="00FFFF"/>
              </a:highlight>
            </a:endParaRPr>
          </a:p>
          <a:p>
            <a:r>
              <a:rPr lang="en-US" sz="2000" dirty="0">
                <a:highlight>
                  <a:srgbClr val="00FFFF"/>
                </a:highlight>
              </a:rPr>
              <a:t>ADJUST LESSON </a:t>
            </a:r>
            <a:r>
              <a:rPr lang="en-US" sz="2000" dirty="0"/>
              <a:t>based on observations</a:t>
            </a:r>
          </a:p>
        </p:txBody>
      </p:sp>
    </p:spTree>
    <p:extLst>
      <p:ext uri="{BB962C8B-B14F-4D97-AF65-F5344CB8AC3E}">
        <p14:creationId xmlns:p14="http://schemas.microsoft.com/office/powerpoint/2010/main" val="242214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09379D-F0EB-924F-BA25-8C5CAE190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1424"/>
            <a:ext cx="8692444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	</a:t>
            </a:r>
            <a:r>
              <a:rPr lang="en-US" sz="4000" b="1" dirty="0">
                <a:latin typeface="+mn-lt"/>
              </a:rPr>
              <a:t>Elements of Explicit Instruction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C3DEA3-2DBB-5046-9079-5B1B192FC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19463"/>
            <a:ext cx="7886700" cy="365749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indent="-457200">
              <a:buAutoNum type="arabicPeriod" startAt="9"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Delivery of Instruction </a:t>
            </a:r>
          </a:p>
          <a:p>
            <a:pPr marL="0" indent="0">
              <a:buNone/>
            </a:pPr>
            <a:br>
              <a:rPr lang="en-US" sz="2800" dirty="0"/>
            </a:br>
            <a:endParaRPr lang="en-US" sz="2800" dirty="0"/>
          </a:p>
          <a:p>
            <a:pPr marL="514350" indent="-514350">
              <a:buAutoNum type="arabicPeriod" startAt="11"/>
            </a:pPr>
            <a:r>
              <a:rPr lang="en-US" sz="2800" dirty="0"/>
              <a:t>Provide immediate affirmative, informative, and  corrective</a:t>
            </a:r>
            <a:r>
              <a:rPr lang="en-US" sz="2800" b="1" dirty="0"/>
              <a:t> feedback</a:t>
            </a:r>
            <a:r>
              <a:rPr lang="en-US" sz="2800" dirty="0"/>
              <a:t>. </a:t>
            </a:r>
            <a:br>
              <a:rPr lang="en-US" sz="2800" dirty="0"/>
            </a:b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F61DE-1B1F-5142-9E2C-32DEBB1E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3EB5D-E9EE-044A-9F5C-90E9AE7C6360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AA35B0-B5C8-E14B-9089-C15F2A526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0467"/>
            <a:ext cx="9052560" cy="1068000"/>
          </a:xfrm>
          <a:solidFill>
            <a:schemeClr val="accent2"/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	</a:t>
            </a:r>
            <a:r>
              <a:rPr lang="en-US" sz="2800" b="1" dirty="0"/>
              <a:t> 11. Provide immediate affirmative, informative, and</a:t>
            </a:r>
            <a:br>
              <a:rPr lang="en-US" sz="2800" b="1" dirty="0"/>
            </a:br>
            <a:r>
              <a:rPr lang="en-US" sz="2800" b="1" dirty="0"/>
              <a:t>                   corrective feedback. </a:t>
            </a:r>
            <a:endParaRPr lang="en-US" sz="2800" b="1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8BE5A-5393-0E4C-813C-94A0128E3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104" y="2085924"/>
            <a:ext cx="3157572" cy="3727374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13970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139700" indent="0"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marL="139700" indent="0">
              <a:buNone/>
            </a:pPr>
            <a:endParaRPr lang="en-US" sz="3200" b="1" dirty="0"/>
          </a:p>
          <a:p>
            <a:pPr marL="139700" indent="0">
              <a:buNone/>
            </a:pPr>
            <a:r>
              <a:rPr lang="en-US" sz="3200" b="1" dirty="0"/>
              <a:t>Feedback</a:t>
            </a:r>
          </a:p>
          <a:p>
            <a:pPr marL="139700" indent="0">
              <a:buNone/>
            </a:pPr>
            <a:endParaRPr lang="en-US" sz="3200" b="1" dirty="0"/>
          </a:p>
          <a:p>
            <a:pPr marL="139700" indent="0"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marL="13970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 </a:t>
            </a:r>
          </a:p>
          <a:p>
            <a:pPr marL="139700" indent="0">
              <a:buNone/>
            </a:pP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76E9E0-0BC3-8448-875F-1E2EFF7BE91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911881" y="2085924"/>
            <a:ext cx="4376085" cy="3727374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1"/>
            <a:endParaRPr lang="en-US" sz="2200" dirty="0">
              <a:highlight>
                <a:srgbClr val="FFFF00"/>
              </a:highlight>
            </a:endParaRPr>
          </a:p>
          <a:p>
            <a:pPr lvl="1"/>
            <a:endParaRPr lang="en-US" sz="2200" dirty="0">
              <a:highlight>
                <a:srgbClr val="FFFF00"/>
              </a:highlight>
            </a:endParaRPr>
          </a:p>
          <a:p>
            <a:pPr lvl="1"/>
            <a:r>
              <a:rPr lang="en-US" sz="2200" dirty="0">
                <a:highlight>
                  <a:srgbClr val="FFFF00"/>
                </a:highlight>
              </a:rPr>
              <a:t>Provide clear feedback</a:t>
            </a:r>
            <a:br>
              <a:rPr lang="en-US" sz="2200" dirty="0"/>
            </a:br>
            <a:r>
              <a:rPr lang="en-US" sz="2200" dirty="0"/>
              <a:t> </a:t>
            </a:r>
          </a:p>
          <a:p>
            <a:pPr lvl="1"/>
            <a:r>
              <a:rPr lang="en-US" sz="2200" dirty="0"/>
              <a:t>To the entire  group</a:t>
            </a:r>
          </a:p>
          <a:p>
            <a:pPr lvl="1"/>
            <a:r>
              <a:rPr lang="en-US" sz="2200" dirty="0"/>
              <a:t>To individuals 	 </a:t>
            </a:r>
          </a:p>
          <a:p>
            <a:pPr lvl="1"/>
            <a:endParaRPr lang="en-US" sz="2200" dirty="0"/>
          </a:p>
          <a:p>
            <a:pPr marL="609600" lvl="1" indent="0">
              <a:buNone/>
            </a:pPr>
            <a:endParaRPr lang="en-US" sz="2200" dirty="0"/>
          </a:p>
          <a:p>
            <a:pPr marL="609600" lvl="1" indent="0">
              <a:buNone/>
            </a:pPr>
            <a:r>
              <a:rPr lang="en-US" sz="2200" i="1" dirty="0" err="1"/>
              <a:t>Archerism</a:t>
            </a:r>
            <a:r>
              <a:rPr lang="en-US" sz="2200" i="1" dirty="0"/>
              <a:t>:</a:t>
            </a:r>
          </a:p>
          <a:p>
            <a:pPr marL="609600" lvl="1" indent="0">
              <a:buNone/>
            </a:pPr>
            <a:r>
              <a:rPr lang="en-US" sz="2200" i="1" dirty="0"/>
              <a:t>Feedback feeds forward.</a:t>
            </a:r>
          </a:p>
          <a:p>
            <a:pPr marL="609600" lvl="1" indent="0">
              <a:buNone/>
            </a:pPr>
            <a:r>
              <a:rPr lang="en-US" sz="2200" i="1" dirty="0"/>
              <a:t>Feedback feeds forward.</a:t>
            </a:r>
          </a:p>
          <a:p>
            <a:pPr marL="13970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 marL="139700" indent="0"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endParaRPr lang="en-US" sz="2000" dirty="0">
              <a:solidFill>
                <a:schemeClr val="accent1"/>
              </a:solidFill>
            </a:endParaRPr>
          </a:p>
          <a:p>
            <a:pPr marL="139700" indent="0">
              <a:buNone/>
            </a:pPr>
            <a:endParaRPr lang="en-US" sz="2800" dirty="0">
              <a:solidFill>
                <a:schemeClr val="accent1"/>
              </a:solidFill>
            </a:endParaRPr>
          </a:p>
          <a:p>
            <a:pPr marL="139700" indent="0"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endParaRPr lang="en-US" sz="1800" dirty="0">
              <a:solidFill>
                <a:schemeClr val="accent1"/>
              </a:solidFill>
            </a:endParaRPr>
          </a:p>
          <a:p>
            <a:endParaRPr lang="en-US" sz="2000" dirty="0">
              <a:solidFill>
                <a:schemeClr val="accent1"/>
              </a:solidFill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9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09379D-F0EB-924F-BA25-8C5CAE190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Elements of Explicit Instruction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C3DEA3-2DBB-5046-9079-5B1B192FC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 startAt="9"/>
            </a:pPr>
            <a:endParaRPr lang="en-US" sz="2800" dirty="0"/>
          </a:p>
          <a:p>
            <a:pPr marL="0" indent="0">
              <a:buNone/>
            </a:pPr>
            <a:r>
              <a:rPr lang="en-US" sz="3200" b="1" dirty="0"/>
              <a:t>Delivery of Instruction </a:t>
            </a:r>
          </a:p>
          <a:p>
            <a:pPr marL="0" indent="0">
              <a:buNone/>
            </a:pPr>
            <a:br>
              <a:rPr lang="en-US" sz="1800" dirty="0"/>
            </a:br>
            <a:endParaRPr lang="en-US" sz="1800" dirty="0"/>
          </a:p>
          <a:p>
            <a:pPr marL="514350" indent="-514350">
              <a:buAutoNum type="arabicPeriod" startAt="12"/>
            </a:pPr>
            <a:r>
              <a:rPr lang="en-US" sz="3200" dirty="0"/>
              <a:t>Deliver the lesson at a </a:t>
            </a:r>
            <a:r>
              <a:rPr lang="en-US" sz="3200" b="1" dirty="0"/>
              <a:t>brisk pace</a:t>
            </a:r>
            <a:r>
              <a:rPr lang="en-US" sz="3200" dirty="0"/>
              <a:t>. </a:t>
            </a:r>
          </a:p>
          <a:p>
            <a:pPr marL="0" indent="0">
              <a:buNone/>
            </a:pPr>
            <a:br>
              <a:rPr lang="en-US" sz="3200" dirty="0"/>
            </a:br>
            <a:r>
              <a:rPr lang="en-US" sz="3200" i="1" dirty="0" err="1"/>
              <a:t>Archerism</a:t>
            </a:r>
            <a:r>
              <a:rPr lang="en-US" sz="3200" i="1" dirty="0"/>
              <a:t>:</a:t>
            </a:r>
            <a:endParaRPr lang="en-US" sz="3200" dirty="0"/>
          </a:p>
          <a:p>
            <a:pPr marL="0" indent="0">
              <a:buNone/>
            </a:pPr>
            <a:r>
              <a:rPr lang="en-US" sz="3200" i="1" dirty="0"/>
              <a:t>Perky NOT pokey.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F61DE-1B1F-5142-9E2C-32DEBB1E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3EB5D-E9EE-044A-9F5C-90E9AE7C6360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7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300695-8529-094B-8C95-BD110B1472C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b="1" dirty="0">
                <a:latin typeface="+mn-lt"/>
              </a:rPr>
              <a:t>Elements of Explicit Instruction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CCB976-6125-484F-BD09-87B82B6A1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Practice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BF9E7-7839-9D4E-8B3A-A06000B1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CB9AB-F896-F94F-95BE-1435B04EDF39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71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09379D-F0EB-924F-BA25-8C5CAE190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	Elements of Explicit Instruction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C3DEA3-2DBB-5046-9079-5B1B192FC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Practice </a:t>
            </a:r>
          </a:p>
          <a:p>
            <a:pPr marL="0" indent="0">
              <a:buNone/>
            </a:pPr>
            <a:endParaRPr lang="en-US" sz="2800" b="1" dirty="0"/>
          </a:p>
          <a:p>
            <a:pPr marL="457200" indent="-457200">
              <a:buAutoNum type="arabicPeriod" startAt="13"/>
            </a:pPr>
            <a:r>
              <a:rPr lang="en-US" sz="2800" b="1" dirty="0"/>
              <a:t>   Provide </a:t>
            </a:r>
            <a:r>
              <a:rPr lang="en-US" sz="2800" b="1" dirty="0">
                <a:highlight>
                  <a:srgbClr val="FFFF00"/>
                </a:highlight>
              </a:rPr>
              <a:t>judicious practice.</a:t>
            </a:r>
            <a:br>
              <a:rPr lang="en-US" sz="2500" dirty="0">
                <a:highlight>
                  <a:srgbClr val="FFFF00"/>
                </a:highlight>
              </a:rPr>
            </a:br>
            <a:br>
              <a:rPr lang="en-US" sz="2500" dirty="0">
                <a:highlight>
                  <a:srgbClr val="FFFF00"/>
                </a:highlight>
              </a:rPr>
            </a:br>
            <a:br>
              <a:rPr lang="en-US" sz="2500" dirty="0"/>
            </a:br>
            <a:br>
              <a:rPr lang="en-US" sz="2500" dirty="0"/>
            </a:br>
            <a:r>
              <a:rPr lang="en-US" sz="2500" dirty="0"/>
              <a:t>	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F61DE-1B1F-5142-9E2C-32DEBB1E6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3EB5D-E9EE-044A-9F5C-90E9AE7C6360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08038-AE9F-E145-854C-AD05034F9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	Purposes of Session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E2FCC-F326-134F-BD18-BE4538A5E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451" y="1847850"/>
            <a:ext cx="7981447" cy="4645023"/>
          </a:xfrm>
          <a:ln>
            <a:solidFill>
              <a:schemeClr val="tx2"/>
            </a:solidFill>
          </a:ln>
        </p:spPr>
        <p:txBody>
          <a:bodyPr/>
          <a:lstStyle/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Participants will: </a:t>
            </a:r>
            <a:br>
              <a:rPr lang="en-US" sz="2400" b="1" dirty="0"/>
            </a:br>
            <a:endParaRPr lang="en-US" sz="2400" b="1" dirty="0"/>
          </a:p>
          <a:p>
            <a:pPr marL="457200" indent="-457200">
              <a:buAutoNum type="arabicPeriod"/>
            </a:pPr>
            <a:r>
              <a:rPr lang="en-US" sz="2400" dirty="0"/>
              <a:t>Prepare aspiring teachers to apply the </a:t>
            </a:r>
            <a:r>
              <a:rPr lang="en-US" sz="2400" b="1" dirty="0"/>
              <a:t>Essential Elements of Explicit Instruction </a:t>
            </a:r>
            <a:r>
              <a:rPr lang="en-US" sz="2400" dirty="0"/>
              <a:t>when teaching students.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Utilize the </a:t>
            </a:r>
            <a:r>
              <a:rPr lang="en-US" sz="2400" b="1" dirty="0"/>
              <a:t>Essential Elements of Explicit Instruction </a:t>
            </a:r>
            <a:r>
              <a:rPr lang="en-US" sz="2400" dirty="0"/>
              <a:t>when designing and delivering Teacher Preparation programs.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endParaRPr lang="en-US" b="1" dirty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D8728-6367-494C-AEB8-B6B0A716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CB9AB-F896-F94F-95BE-1435B04EDF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Title 1">
            <a:extLst>
              <a:ext uri="{FF2B5EF4-FFF2-40B4-BE49-F238E27FC236}">
                <a16:creationId xmlns:a16="http://schemas.microsoft.com/office/drawing/2014/main" id="{F668B4D6-1F58-BA48-9C29-E0756391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6"/>
            <a:ext cx="9144000" cy="1325563"/>
          </a:xfrm>
          <a:solidFill>
            <a:schemeClr val="accent2"/>
          </a:solidFill>
        </p:spPr>
        <p:txBody>
          <a:bodyPr/>
          <a:lstStyle/>
          <a:p>
            <a:r>
              <a:rPr lang="en-US" altLang="en-US" b="1" dirty="0">
                <a:latin typeface="+mn-lt"/>
                <a:ea typeface="ＭＳ Ｐゴシック" panose="020B0600070205080204" pitchFamily="34" charset="-128"/>
              </a:rPr>
              <a:t>        Judicious Practice </a:t>
            </a:r>
          </a:p>
        </p:txBody>
      </p:sp>
      <p:sp>
        <p:nvSpPr>
          <p:cNvPr id="252930" name="Content Placeholder 2">
            <a:extLst>
              <a:ext uri="{FF2B5EF4-FFF2-40B4-BE49-F238E27FC236}">
                <a16:creationId xmlns:a16="http://schemas.microsoft.com/office/drawing/2014/main" id="{BA4CD782-866C-6C41-A461-F25C787BB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187972" cy="4439708"/>
          </a:xfrm>
        </p:spPr>
        <p:txBody>
          <a:bodyPr/>
          <a:lstStyle/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Practice within class sessions</a:t>
            </a: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Practice with peers outside of class</a:t>
            </a: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Extra Practice Sessions with Instructor</a:t>
            </a: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Practicum #1  Tutoring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      (Utilizing evidence-based intervention )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Practicum # 2 Classroom Teaching</a:t>
            </a:r>
          </a:p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     (Settings that utilize an evidence-based core program)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4377B-6D5E-8242-BDDF-8C3C938C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485900" indent="-5715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3200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1148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5029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5943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6858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7772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1A6DC7D-799A-7B43-8153-BB06179DE62C}" type="slidenum">
              <a:rPr lang="en-US" altLang="en-US" sz="1200">
                <a:solidFill>
                  <a:srgbClr val="898989"/>
                </a:solidFill>
              </a:rPr>
              <a:pPr/>
              <a:t>70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45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E0B101C-A969-F749-8666-8712D680A9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253098"/>
              </p:ext>
            </p:extLst>
          </p:nvPr>
        </p:nvGraphicFramePr>
        <p:xfrm>
          <a:off x="428018" y="136524"/>
          <a:ext cx="8521430" cy="71210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79408">
                  <a:extLst>
                    <a:ext uri="{9D8B030D-6E8A-4147-A177-3AD203B41FA5}">
                      <a16:colId xmlns:a16="http://schemas.microsoft.com/office/drawing/2014/main" val="3650339700"/>
                    </a:ext>
                  </a:extLst>
                </a:gridCol>
                <a:gridCol w="7242022">
                  <a:extLst>
                    <a:ext uri="{9D8B030D-6E8A-4147-A177-3AD203B41FA5}">
                      <a16:colId xmlns:a16="http://schemas.microsoft.com/office/drawing/2014/main" val="576622170"/>
                    </a:ext>
                  </a:extLst>
                </a:gridCol>
              </a:tblGrid>
              <a:tr h="38877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Topic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973650"/>
                  </a:ext>
                </a:extLst>
              </a:tr>
              <a:tr h="460288">
                <a:tc>
                  <a:txBody>
                    <a:bodyPr/>
                    <a:lstStyle/>
                    <a:p>
                      <a:r>
                        <a:rPr lang="en-US" sz="2000" b="1" dirty="0"/>
                        <a:t>Content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 Focus on </a:t>
                      </a:r>
                      <a:r>
                        <a:rPr lang="en-US" sz="2000" b="1" dirty="0"/>
                        <a:t>Critical Content.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588144"/>
                  </a:ext>
                </a:extLst>
              </a:tr>
              <a:tr h="514735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 </a:t>
                      </a:r>
                      <a:r>
                        <a:rPr lang="en-US" sz="2000" b="1" dirty="0"/>
                        <a:t>Break down </a:t>
                      </a:r>
                      <a:r>
                        <a:rPr lang="en-US" sz="2000" b="0" dirty="0"/>
                        <a:t>new material into smaller steps (obtainable chunks).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128209"/>
                  </a:ext>
                </a:extLst>
              </a:tr>
              <a:tr h="460288">
                <a:tc>
                  <a:txBody>
                    <a:bodyPr/>
                    <a:lstStyle/>
                    <a:p>
                      <a:r>
                        <a:rPr lang="en-US" sz="2000" b="1" dirty="0"/>
                        <a:t>Design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 Design </a:t>
                      </a:r>
                      <a:r>
                        <a:rPr lang="en-US" sz="2000" b="1" dirty="0"/>
                        <a:t>organized </a:t>
                      </a:r>
                      <a:r>
                        <a:rPr lang="en-US" sz="2000" b="0" dirty="0"/>
                        <a:t>and </a:t>
                      </a:r>
                      <a:r>
                        <a:rPr lang="en-US" sz="2000" b="1" dirty="0"/>
                        <a:t>focused </a:t>
                      </a:r>
                      <a:r>
                        <a:rPr lang="en-US" sz="2000" b="0" dirty="0"/>
                        <a:t>lessons.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147379"/>
                  </a:ext>
                </a:extLst>
              </a:tr>
              <a:tr h="460288">
                <a:tc>
                  <a:txBody>
                    <a:bodyPr/>
                    <a:lstStyle/>
                    <a:p>
                      <a:endParaRPr lang="en-US" sz="2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4. Begin lessons with a clear statement of the lesson </a:t>
                      </a:r>
                      <a:r>
                        <a:rPr lang="en-US" sz="2000" b="1" dirty="0"/>
                        <a:t>goals.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363434"/>
                  </a:ext>
                </a:extLst>
              </a:tr>
              <a:tr h="460288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  <a:r>
                        <a:rPr lang="en-US" sz="2000" b="1" dirty="0"/>
                        <a:t>.Review </a:t>
                      </a:r>
                      <a:r>
                        <a:rPr lang="en-US" sz="2000" b="0" dirty="0"/>
                        <a:t>prior skills and knowledge before beginning instruction. 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456175"/>
                  </a:ext>
                </a:extLst>
              </a:tr>
              <a:tr h="460288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6. Provide step-by-step </a:t>
                      </a:r>
                      <a:r>
                        <a:rPr lang="en-US" sz="2000" b="1" dirty="0"/>
                        <a:t>demonstrations.  I do.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296450"/>
                  </a:ext>
                </a:extLst>
              </a:tr>
              <a:tr h="460288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7. Provide </a:t>
                      </a:r>
                      <a:r>
                        <a:rPr lang="en-US" sz="2000" b="1" dirty="0"/>
                        <a:t>guided practice.                              We do.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511173"/>
                  </a:ext>
                </a:extLst>
              </a:tr>
              <a:tr h="460288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8.  Check </a:t>
                      </a:r>
                      <a:r>
                        <a:rPr lang="en-US" sz="2000" b="1" dirty="0"/>
                        <a:t>students’ understanding</a:t>
                      </a:r>
                      <a:r>
                        <a:rPr lang="en-US" sz="2000" dirty="0"/>
                        <a:t>.            </a:t>
                      </a:r>
                      <a:r>
                        <a:rPr lang="en-US" sz="2000" b="1" dirty="0"/>
                        <a:t>You do.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200776"/>
                  </a:ext>
                </a:extLst>
              </a:tr>
              <a:tr h="460288">
                <a:tc>
                  <a:txBody>
                    <a:bodyPr/>
                    <a:lstStyle/>
                    <a:p>
                      <a:r>
                        <a:rPr lang="en-US" sz="2000" b="1" dirty="0"/>
                        <a:t>Delivery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9.  </a:t>
                      </a:r>
                      <a:r>
                        <a:rPr lang="en-US" sz="2000" b="0" dirty="0"/>
                        <a:t>Request </a:t>
                      </a:r>
                      <a:r>
                        <a:rPr lang="en-US" sz="2000" b="1" dirty="0"/>
                        <a:t>frequent responses.                 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193452"/>
                  </a:ext>
                </a:extLst>
              </a:tr>
              <a:tr h="460288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10. </a:t>
                      </a:r>
                      <a:r>
                        <a:rPr lang="en-US" sz="2000" b="1" dirty="0"/>
                        <a:t>Monitor </a:t>
                      </a:r>
                      <a:r>
                        <a:rPr lang="en-US" sz="2000" b="0" dirty="0"/>
                        <a:t>student performance.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731052"/>
                  </a:ext>
                </a:extLst>
              </a:tr>
              <a:tr h="719872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11. </a:t>
                      </a:r>
                      <a:r>
                        <a:rPr lang="en-US" sz="2000" b="0" dirty="0"/>
                        <a:t>Provide immediate affirmative (praise) and informative (corrective) </a:t>
                      </a:r>
                      <a:r>
                        <a:rPr lang="en-US" sz="2000" b="1" dirty="0"/>
                        <a:t>feedback.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554018"/>
                  </a:ext>
                </a:extLst>
              </a:tr>
              <a:tr h="460288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12. Deliver the lesson at a </a:t>
                      </a:r>
                      <a:r>
                        <a:rPr lang="en-US" sz="2000" b="1" dirty="0"/>
                        <a:t>brisk pace. 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983538"/>
                  </a:ext>
                </a:extLst>
              </a:tr>
              <a:tr h="460288">
                <a:tc>
                  <a:txBody>
                    <a:bodyPr/>
                    <a:lstStyle/>
                    <a:p>
                      <a:r>
                        <a:rPr lang="en-US" sz="2000" b="1" dirty="0"/>
                        <a:t>Practice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13. Provide </a:t>
                      </a:r>
                      <a:r>
                        <a:rPr lang="en-US" sz="2000" b="1" dirty="0"/>
                        <a:t>judicious practice.       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79721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61E7D-66A1-2F4B-BF60-0D9B4C549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CB9AB-F896-F94F-95BE-1435B04EDF39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354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5B4CDA-62C1-2A69-7E81-4902583C1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235" y="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832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F2BAE-804C-7443-A388-632D682A5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065" y="2927489"/>
            <a:ext cx="7151915" cy="2500652"/>
          </a:xfrm>
          <a:ln w="57150"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  <a:p>
            <a:r>
              <a:rPr lang="en-US" sz="2700" dirty="0"/>
              <a:t>I slept and dreamt that life is </a:t>
            </a:r>
            <a:r>
              <a:rPr lang="en-US" sz="2700" i="1" dirty="0"/>
              <a:t>joy</a:t>
            </a:r>
            <a:r>
              <a:rPr lang="en-US" sz="2700" dirty="0"/>
              <a:t>. </a:t>
            </a:r>
          </a:p>
          <a:p>
            <a:r>
              <a:rPr lang="en-US" sz="2700" dirty="0"/>
              <a:t>I awoke and saw that life was service.</a:t>
            </a:r>
          </a:p>
          <a:p>
            <a:r>
              <a:rPr lang="en-US" sz="2700" dirty="0"/>
              <a:t>I acted and behold, </a:t>
            </a:r>
            <a:r>
              <a:rPr lang="en-US" sz="2700" dirty="0">
                <a:highlight>
                  <a:srgbClr val="FF0000"/>
                </a:highlight>
              </a:rPr>
              <a:t>service was </a:t>
            </a:r>
            <a:r>
              <a:rPr lang="en-US" sz="2700" i="1" dirty="0">
                <a:highlight>
                  <a:srgbClr val="FF0000"/>
                </a:highlight>
              </a:rPr>
              <a:t>joy</a:t>
            </a:r>
            <a:r>
              <a:rPr lang="en-US" sz="2700" dirty="0">
                <a:highlight>
                  <a:srgbClr val="FF0000"/>
                </a:highlight>
              </a:rPr>
              <a:t>.</a:t>
            </a:r>
          </a:p>
          <a:p>
            <a:pPr marL="0" indent="0">
              <a:buNone/>
            </a:pPr>
            <a:br>
              <a:rPr lang="en-US" dirty="0">
                <a:highlight>
                  <a:srgbClr val="FF0000"/>
                </a:highlight>
              </a:rPr>
            </a:br>
            <a:r>
              <a:rPr lang="en-US" dirty="0"/>
              <a:t>Rabindranath Tagore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FD592-A511-814F-9B7E-45E85EECFF82}"/>
              </a:ext>
            </a:extLst>
          </p:cNvPr>
          <p:cNvSpPr txBox="1"/>
          <p:nvPr/>
        </p:nvSpPr>
        <p:spPr>
          <a:xfrm>
            <a:off x="498022" y="1249136"/>
            <a:ext cx="773157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100" b="1" dirty="0"/>
          </a:p>
          <a:p>
            <a:r>
              <a:rPr lang="en-US" sz="2100" b="1" dirty="0"/>
              <a:t>Thank you for your dedication to quality teacher education so that all children can read and write with ease.</a:t>
            </a:r>
          </a:p>
        </p:txBody>
      </p:sp>
    </p:spTree>
    <p:extLst>
      <p:ext uri="{BB962C8B-B14F-4D97-AF65-F5344CB8AC3E}">
        <p14:creationId xmlns:p14="http://schemas.microsoft.com/office/powerpoint/2010/main" val="184812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C02C9-A1F9-45C6-8069-0AF076013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83" y="297393"/>
            <a:ext cx="7886700" cy="405341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0ABA3-6A36-481F-A2F3-BD212CC7A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583" y="829738"/>
            <a:ext cx="8743950" cy="6011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Websites</a:t>
            </a:r>
          </a:p>
          <a:p>
            <a:r>
              <a:rPr lang="en-US" sz="1200" u="sng" dirty="0">
                <a:hlinkClick r:id="rId2"/>
              </a:rPr>
              <a:t>https://www.readingscience.org/higher-education</a:t>
            </a:r>
            <a:endParaRPr lang="en-US" sz="1200" u="sng" dirty="0"/>
          </a:p>
          <a:p>
            <a:r>
              <a:rPr lang="en-US" sz="1200" u="sng" dirty="0">
                <a:hlinkClick r:id="rId3"/>
              </a:rPr>
              <a:t>https://www.safeandcivilschools.com/upcoming-events</a:t>
            </a:r>
            <a:endParaRPr lang="en-US" sz="1200" dirty="0"/>
          </a:p>
          <a:p>
            <a:r>
              <a:rPr lang="en-US" sz="1200" u="sng" dirty="0">
                <a:hlinkClick r:id="rId4"/>
              </a:rPr>
              <a:t>https://www.jessicatoste.com/wordconnections</a:t>
            </a:r>
            <a:endParaRPr lang="en-US" sz="1200" dirty="0"/>
          </a:p>
          <a:p>
            <a:r>
              <a:rPr lang="en-US" sz="1200" u="sng" dirty="0">
                <a:hlinkClick r:id="rId5"/>
              </a:rPr>
              <a:t>https://www.marshall.edu/eltac/resources/west-virginia-phonics/</a:t>
            </a:r>
            <a:endParaRPr lang="en-US" sz="1200" dirty="0"/>
          </a:p>
          <a:p>
            <a:r>
              <a:rPr lang="en-US" sz="1200" u="sng" dirty="0">
                <a:hlinkClick r:id="rId6"/>
              </a:rPr>
              <a:t>https://www.readingscience.org/preschool</a:t>
            </a:r>
            <a:endParaRPr lang="en-US" sz="1200" dirty="0"/>
          </a:p>
          <a:p>
            <a:r>
              <a:rPr lang="en-US" sz="1200" u="sng" dirty="0">
                <a:hlinkClick r:id="rId7"/>
              </a:rPr>
              <a:t>https://www.facebook.com/StephanieStollarConsulting</a:t>
            </a:r>
            <a:endParaRPr lang="en-US" sz="1200" dirty="0"/>
          </a:p>
          <a:p>
            <a:r>
              <a:rPr lang="en-US" sz="1200" u="sng" dirty="0">
                <a:hlinkClick r:id="rId8"/>
              </a:rPr>
              <a:t>https://explicitinstruction.org/</a:t>
            </a:r>
            <a:endParaRPr lang="en-US" sz="1200" dirty="0"/>
          </a:p>
          <a:p>
            <a:r>
              <a:rPr lang="en-US" sz="1200" u="sng" dirty="0">
                <a:hlinkClick r:id="rId9"/>
              </a:rPr>
              <a:t>https://www.voyagersopris.com/blog/edview360/learning-is-not-a-spectator-sport</a:t>
            </a:r>
            <a:endParaRPr lang="en-US" sz="1200" dirty="0"/>
          </a:p>
          <a:p>
            <a:r>
              <a:rPr lang="en-US" sz="1200" u="sng" dirty="0">
                <a:hlinkClick r:id="rId10"/>
              </a:rPr>
              <a:t>https://iris.peabody.vanderbilt.edu/module/bi2-elem/cresource/q1/p06/</a:t>
            </a:r>
            <a:endParaRPr lang="en-US" sz="1200" dirty="0"/>
          </a:p>
          <a:p>
            <a:r>
              <a:rPr lang="en-US" sz="1200" u="sng" dirty="0">
                <a:hlinkClick r:id="rId11"/>
              </a:rPr>
              <a:t>https://home.edweb.net/webinar/literacyhero20240409/</a:t>
            </a:r>
            <a:endParaRPr lang="en-US" sz="1200" dirty="0"/>
          </a:p>
          <a:p>
            <a:r>
              <a:rPr lang="en-US" sz="1200" u="sng" dirty="0">
                <a:hlinkClick r:id="rId12"/>
              </a:rPr>
              <a:t>https://www.readingscienceacademy.com/DirectInstruction</a:t>
            </a:r>
            <a:endParaRPr lang="en-US" sz="1200" dirty="0"/>
          </a:p>
          <a:p>
            <a:r>
              <a:rPr lang="en-US" sz="1200" u="sng" dirty="0">
                <a:hlinkClick r:id="rId13"/>
              </a:rPr>
              <a:t>https://www.thereadingleague.org/compass/educator-preparation-programs/</a:t>
            </a:r>
            <a:endParaRPr lang="en-US" sz="1200" u="sng" dirty="0"/>
          </a:p>
          <a:p>
            <a:pPr marL="0" indent="0">
              <a:buNone/>
            </a:pPr>
            <a:endParaRPr lang="en-US" sz="1100" u="sng" dirty="0"/>
          </a:p>
          <a:p>
            <a:pPr marL="0" indent="0">
              <a:buNone/>
            </a:pPr>
            <a:r>
              <a:rPr lang="en-US" sz="1800" b="1" dirty="0"/>
              <a:t>Documents</a:t>
            </a:r>
            <a:endParaRPr lang="en-US" sz="1400" dirty="0"/>
          </a:p>
          <a:p>
            <a:r>
              <a:rPr lang="en-US" sz="1200" u="sng" dirty="0">
                <a:hlinkClick r:id="rId14"/>
              </a:rPr>
              <a:t>https://education.ohio.gov/getattachment/Topics/Learning-in-Ohio/Literacy/Ohios-Plan-to-Raise-Literacy-Achievement.pdf.aspx</a:t>
            </a:r>
            <a:endParaRPr lang="en-US" sz="1200" dirty="0"/>
          </a:p>
          <a:p>
            <a:r>
              <a:rPr lang="en-US" sz="1100" u="sng" dirty="0">
                <a:hlinkClick r:id="rId15"/>
              </a:rPr>
              <a:t>https://education.ohio.gov/getattachment/Topics/Learning-in-Ohio/Literacy/Dyslexia/Ohio_s-Dyslexia-Guidebook.pdf.aspx?lang=en-US</a:t>
            </a:r>
            <a:endParaRPr lang="en-US" sz="1100" dirty="0"/>
          </a:p>
          <a:p>
            <a:r>
              <a:rPr lang="en-US" sz="1200" u="sng" dirty="0">
                <a:hlinkClick r:id="rId16"/>
              </a:rPr>
              <a:t>https://www.thereadingleague.org/what-is-the-science-of-reading/defining-guide-ebook/</a:t>
            </a:r>
            <a:endParaRPr lang="en-US" sz="1200" dirty="0"/>
          </a:p>
          <a:p>
            <a:r>
              <a:rPr lang="en-US" sz="1200" u="sng" dirty="0">
                <a:hlinkClick r:id="rId17"/>
              </a:rPr>
              <a:t>https://ies.ed.gov/ncee/wwc/PracticeGuides</a:t>
            </a:r>
            <a:endParaRPr lang="en-US" sz="1200" dirty="0"/>
          </a:p>
          <a:p>
            <a:r>
              <a:rPr lang="en-US" sz="1200" u="sng" dirty="0">
                <a:hlinkClick r:id="rId18"/>
              </a:rPr>
              <a:t>https://ies.ed.gov/ncee/edlabs/regions/southeast/pdf/REL_2021060.pdf</a:t>
            </a:r>
            <a:endParaRPr lang="en-US" sz="1200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13998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5A255-D78A-BD49-9B44-74E591BEF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solidFill>
            <a:schemeClr val="accent2"/>
          </a:solidFill>
        </p:spPr>
        <p:txBody>
          <a:bodyPr/>
          <a:lstStyle/>
          <a:p>
            <a:r>
              <a:rPr lang="en-US" sz="3600" b="1" dirty="0"/>
              <a:t>	</a:t>
            </a:r>
            <a:r>
              <a:rPr lang="en-US" sz="3600" b="1" dirty="0">
                <a:latin typeface="+mn-lt"/>
              </a:rPr>
              <a:t>Learning for ALL</a:t>
            </a:r>
            <a:endParaRPr lang="en-US" b="1" dirty="0">
              <a:latin typeface="+mn-lt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3E18CA4-3417-BC4D-B765-69F8D76C98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9155" y="1875791"/>
            <a:ext cx="3002675" cy="448056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14AE9-6FA0-FB4A-9D71-C2F31E6CF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45490" y="1959601"/>
            <a:ext cx="3886200" cy="4645480"/>
          </a:xfrm>
          <a:ln w="28575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685800" lvl="2" indent="0">
              <a:buNone/>
            </a:pPr>
            <a:r>
              <a:rPr lang="en-US" sz="4400" b="1" dirty="0"/>
              <a:t>Learning </a:t>
            </a:r>
          </a:p>
          <a:p>
            <a:pPr marL="685800" lvl="2" indent="0">
              <a:buNone/>
            </a:pPr>
            <a:r>
              <a:rPr lang="en-US" sz="4400" b="1" dirty="0"/>
              <a:t>Learning</a:t>
            </a:r>
          </a:p>
          <a:p>
            <a:pPr marL="685800" lvl="2" indent="0">
              <a:buNone/>
            </a:pPr>
            <a:r>
              <a:rPr lang="en-US" sz="4400" b="1" dirty="0"/>
              <a:t>Learning</a:t>
            </a:r>
          </a:p>
          <a:p>
            <a:pPr marL="685800" lvl="2" indent="0">
              <a:buNone/>
            </a:pPr>
            <a:r>
              <a:rPr lang="en-US" sz="4400" b="1" dirty="0"/>
              <a:t>Learning</a:t>
            </a:r>
          </a:p>
          <a:p>
            <a:pPr marL="685800" lvl="2" indent="0">
              <a:buNone/>
            </a:pPr>
            <a:r>
              <a:rPr lang="en-US" sz="4400" b="1" dirty="0"/>
              <a:t>Learning</a:t>
            </a:r>
          </a:p>
          <a:p>
            <a:pPr marL="685800" lvl="2" indent="0">
              <a:buNone/>
            </a:pPr>
            <a:r>
              <a:rPr lang="en-US" sz="4400" b="1" dirty="0"/>
              <a:t>Learning</a:t>
            </a:r>
          </a:p>
          <a:p>
            <a:pPr marL="685800" lvl="2" indent="0">
              <a:buNone/>
            </a:pPr>
            <a:r>
              <a:rPr lang="en-US" sz="3000" b="1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67F395-AC91-DC4F-8F70-CAFC0EEC4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1E339-890A-A549-8F88-311E08EB25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6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5A255-D78A-BD49-9B44-74E591BEF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  <a:solidFill>
            <a:schemeClr val="accent2"/>
          </a:solidFill>
        </p:spPr>
        <p:txBody>
          <a:bodyPr/>
          <a:lstStyle/>
          <a:p>
            <a:r>
              <a:rPr lang="en-US" sz="3200" b="1" dirty="0"/>
              <a:t>	</a:t>
            </a:r>
            <a:r>
              <a:rPr lang="en-US" sz="3200" b="1" dirty="0">
                <a:latin typeface="+mn-lt"/>
              </a:rPr>
              <a:t>	 Learning for All</a:t>
            </a:r>
            <a:endParaRPr lang="en-US" b="1" dirty="0">
              <a:latin typeface="+mn-lt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3E18CA4-3417-BC4D-B765-69F8D76C98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1545" y="2336483"/>
            <a:ext cx="2573722" cy="384048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14AE9-6FA0-FB4A-9D71-C2F31E6CF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94369" y="2075996"/>
            <a:ext cx="5355077" cy="4645480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b="1" dirty="0"/>
              <a:t>Teaching   Learning </a:t>
            </a:r>
          </a:p>
          <a:p>
            <a:pPr marL="0" indent="0">
              <a:buNone/>
            </a:pPr>
            <a:r>
              <a:rPr lang="en-US" sz="3600" b="1" dirty="0"/>
              <a:t>Teaching   Learning</a:t>
            </a:r>
          </a:p>
          <a:p>
            <a:pPr marL="0" indent="0">
              <a:buNone/>
            </a:pPr>
            <a:r>
              <a:rPr lang="en-US" sz="3600" b="1" dirty="0"/>
              <a:t>Teaching   Learning</a:t>
            </a:r>
          </a:p>
          <a:p>
            <a:pPr marL="0" indent="0">
              <a:buNone/>
            </a:pPr>
            <a:r>
              <a:rPr lang="en-US" sz="3600" b="1" dirty="0"/>
              <a:t>Teaching   Learning</a:t>
            </a:r>
          </a:p>
          <a:p>
            <a:pPr marL="0" indent="0">
              <a:buNone/>
            </a:pPr>
            <a:r>
              <a:rPr lang="en-US" sz="3600" b="1" dirty="0"/>
              <a:t>Teaching   Learning</a:t>
            </a:r>
          </a:p>
          <a:p>
            <a:pPr marL="0" indent="0">
              <a:buNone/>
            </a:pPr>
            <a:r>
              <a:rPr lang="en-US" sz="3600" b="1" dirty="0"/>
              <a:t>Teaching   Learning</a:t>
            </a:r>
          </a:p>
          <a:p>
            <a:pPr marL="0" indent="0">
              <a:buNone/>
            </a:pPr>
            <a:r>
              <a:rPr lang="en-US" sz="3600" b="1" dirty="0"/>
              <a:t>Teaching   Learning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67F395-AC91-DC4F-8F70-CAFC0EEC4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1E339-890A-A549-8F88-311E08EB25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390EDC42-0E3F-1A49-99C2-3E451C34067E}"/>
              </a:ext>
            </a:extLst>
          </p:cNvPr>
          <p:cNvSpPr/>
          <p:nvPr/>
        </p:nvSpPr>
        <p:spPr>
          <a:xfrm>
            <a:off x="5625619" y="2663579"/>
            <a:ext cx="171246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9BB831C2-A149-EB47-A9F8-8BA2E68C42FA}"/>
              </a:ext>
            </a:extLst>
          </p:cNvPr>
          <p:cNvSpPr/>
          <p:nvPr/>
        </p:nvSpPr>
        <p:spPr>
          <a:xfrm>
            <a:off x="5606164" y="3224533"/>
            <a:ext cx="171246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D0045939-5DEF-3841-9ECA-001E27F0456B}"/>
              </a:ext>
            </a:extLst>
          </p:cNvPr>
          <p:cNvSpPr/>
          <p:nvPr/>
        </p:nvSpPr>
        <p:spPr>
          <a:xfrm>
            <a:off x="5625619" y="3805246"/>
            <a:ext cx="171246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C90B3B26-66D9-8040-BEAA-ED88194744FF}"/>
              </a:ext>
            </a:extLst>
          </p:cNvPr>
          <p:cNvSpPr/>
          <p:nvPr/>
        </p:nvSpPr>
        <p:spPr>
          <a:xfrm>
            <a:off x="5600548" y="4398736"/>
            <a:ext cx="171246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0144011D-A46D-8047-990C-BED1DA120CCC}"/>
              </a:ext>
            </a:extLst>
          </p:cNvPr>
          <p:cNvSpPr/>
          <p:nvPr/>
        </p:nvSpPr>
        <p:spPr>
          <a:xfrm>
            <a:off x="5600548" y="5003961"/>
            <a:ext cx="171246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302AC092-DF8B-2A47-B6DD-4021C0A1D7E2}"/>
              </a:ext>
            </a:extLst>
          </p:cNvPr>
          <p:cNvSpPr/>
          <p:nvPr/>
        </p:nvSpPr>
        <p:spPr>
          <a:xfrm>
            <a:off x="5539996" y="5588398"/>
            <a:ext cx="171246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F6956E2A-A2D8-1046-818B-BB97E08C4C12}"/>
              </a:ext>
            </a:extLst>
          </p:cNvPr>
          <p:cNvSpPr/>
          <p:nvPr/>
        </p:nvSpPr>
        <p:spPr>
          <a:xfrm>
            <a:off x="5600548" y="6186405"/>
            <a:ext cx="171246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1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3634</TotalTime>
  <Words>3339</Words>
  <Application>Microsoft Office PowerPoint</Application>
  <PresentationFormat>On-screen Show (4:3)</PresentationFormat>
  <Paragraphs>680</Paragraphs>
  <Slides>74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3" baseType="lpstr">
      <vt:lpstr>ＭＳ Ｐゴシック</vt:lpstr>
      <vt:lpstr>Aptos</vt:lpstr>
      <vt:lpstr>Aptos Display</vt:lpstr>
      <vt:lpstr>Arial</vt:lpstr>
      <vt:lpstr>Calibri</vt:lpstr>
      <vt:lpstr>Helvetica</vt:lpstr>
      <vt:lpstr>Times New Roman</vt:lpstr>
      <vt:lpstr>Wingdings</vt:lpstr>
      <vt:lpstr>Office Theme</vt:lpstr>
      <vt:lpstr>Explicit Instruction: Effective and Efficient Teaching  </vt:lpstr>
      <vt:lpstr>Anita L. Archer, PHD Author, Consultant, Teacher archerteach@aol.com</vt:lpstr>
      <vt:lpstr> Active Participation during Session</vt:lpstr>
      <vt:lpstr>“When you’re working on something that’s so critical to a life—to a child’s life—belief systems don’t cut it. Evidence cuts it.” —Dr. Reid Lyon   September 28, 2023 </vt:lpstr>
      <vt:lpstr>PowerPoint Presentation</vt:lpstr>
      <vt:lpstr>PowerPoint Presentation</vt:lpstr>
      <vt:lpstr> Purposes of Session </vt:lpstr>
      <vt:lpstr> Learning for ALL</vt:lpstr>
      <vt:lpstr>   Learning for All</vt:lpstr>
      <vt:lpstr>PowerPoint Presentation</vt:lpstr>
      <vt:lpstr>    Elements of Explicit Instruction  </vt:lpstr>
      <vt:lpstr> Elements of Explicit Instruction </vt:lpstr>
      <vt:lpstr> 1.  Focus on critical content.</vt:lpstr>
      <vt:lpstr>      The Simple View of Reading  </vt:lpstr>
      <vt:lpstr>PowerPoint Presentation</vt:lpstr>
      <vt:lpstr>PowerPoint Presentation</vt:lpstr>
      <vt:lpstr> Simple View of Writing </vt:lpstr>
      <vt:lpstr>PowerPoint Presentation</vt:lpstr>
      <vt:lpstr>PowerPoint Presentation</vt:lpstr>
      <vt:lpstr>2.  Break down material into smaller instructional steps (obtainable chunks) and systematically sequence steps.  </vt:lpstr>
      <vt:lpstr>  IES Practice Guides   </vt:lpstr>
      <vt:lpstr> IES Practice Guides   </vt:lpstr>
      <vt:lpstr> IES Practice Guides  </vt:lpstr>
      <vt:lpstr>     Elements of Explicit Instruction </vt:lpstr>
      <vt:lpstr>2.  Break down material into smaller instructional steps (obtainable chunks) and systematically sequence steps.  </vt:lpstr>
      <vt:lpstr>   Elements of Explicit Instruction  </vt:lpstr>
      <vt:lpstr>     Elements of Explicit Instruction </vt:lpstr>
      <vt:lpstr>     Elements of Explicit Instruction </vt:lpstr>
      <vt:lpstr>  3.   Design organized and focused lessons. </vt:lpstr>
      <vt:lpstr>3. Design organized and focused lessons.</vt:lpstr>
      <vt:lpstr> Elements of Explicit Instruction </vt:lpstr>
      <vt:lpstr> Elements of Explicit Instruction </vt:lpstr>
      <vt:lpstr>5. Review prior skills and knowledge before      beginning instruction. </vt:lpstr>
      <vt:lpstr>5. Review prior skills and knowledge before      beginning instruction. </vt:lpstr>
      <vt:lpstr> Elements of Explicit Instruction </vt:lpstr>
      <vt:lpstr> 6.   Provide step-by-step demonstrations. (I do)</vt:lpstr>
      <vt:lpstr>Practice 1   (Professor Model) </vt:lpstr>
      <vt:lpstr>Practice 1</vt:lpstr>
      <vt:lpstr>Practice 1 </vt:lpstr>
      <vt:lpstr>Practice 1</vt:lpstr>
      <vt:lpstr>Practice 1</vt:lpstr>
      <vt:lpstr> Elements of Explicit Instruction </vt:lpstr>
      <vt:lpstr>Practice 2  (Guided Practice – Let’s teach together)</vt:lpstr>
      <vt:lpstr>Practice 2</vt:lpstr>
      <vt:lpstr>Practice 2</vt:lpstr>
      <vt:lpstr>Practice 2 </vt:lpstr>
      <vt:lpstr>Practice 2</vt:lpstr>
      <vt:lpstr>Practice 2  (Displayed on screen. See next slide for teacher         instruction.)  </vt:lpstr>
      <vt:lpstr>Practice 2    </vt:lpstr>
      <vt:lpstr> Elements of Explicit Instruction </vt:lpstr>
      <vt:lpstr>Practice 3   (Partner Practice)</vt:lpstr>
      <vt:lpstr>Practice 3 </vt:lpstr>
      <vt:lpstr>Practice 3</vt:lpstr>
      <vt:lpstr>3.  Illustrate with examples. </vt:lpstr>
      <vt:lpstr>3.  Illustrate with examples. </vt:lpstr>
      <vt:lpstr> Practice 3 </vt:lpstr>
      <vt:lpstr>Practice 3  Check students’  understanding.</vt:lpstr>
      <vt:lpstr>Elements of Explicit Instruction  </vt:lpstr>
      <vt:lpstr> Elements of Explicit Instruction </vt:lpstr>
      <vt:lpstr> 9.  Request frequent responses.  </vt:lpstr>
      <vt:lpstr>Opportunities to Respond</vt:lpstr>
      <vt:lpstr>9.  Request frequent responses.      </vt:lpstr>
      <vt:lpstr> Elements of Explicit Instruction </vt:lpstr>
      <vt:lpstr> 10.  Monitor student performance closely.   </vt:lpstr>
      <vt:lpstr> Elements of Explicit Instruction </vt:lpstr>
      <vt:lpstr>  11. Provide immediate affirmative, informative, and                    corrective feedback. </vt:lpstr>
      <vt:lpstr>Elements of Explicit Instruction </vt:lpstr>
      <vt:lpstr>Elements of Explicit Instruction  </vt:lpstr>
      <vt:lpstr> Elements of Explicit Instruction </vt:lpstr>
      <vt:lpstr>        Judicious Practice </vt:lpstr>
      <vt:lpstr>PowerPoint Presentation</vt:lpstr>
      <vt:lpstr>PowerPoint Presentation</vt:lpstr>
      <vt:lpstr>PowerPoint Presentation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Explicit Instruction: Effective and Efficient Teaching</dc:title>
  <dc:creator>Anita Archer</dc:creator>
  <cp:lastModifiedBy>Phillips, Larissa [School of Education]</cp:lastModifiedBy>
  <cp:revision>21</cp:revision>
  <dcterms:created xsi:type="dcterms:W3CDTF">2023-09-29T16:59:14Z</dcterms:created>
  <dcterms:modified xsi:type="dcterms:W3CDTF">2024-04-15T23:00:52Z</dcterms:modified>
</cp:coreProperties>
</file>