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</p:sldMasterIdLst>
  <p:notesMasterIdLst>
    <p:notesMasterId r:id="rId36"/>
  </p:notesMasterIdLst>
  <p:sldIdLst>
    <p:sldId id="278" r:id="rId5"/>
    <p:sldId id="293" r:id="rId6"/>
    <p:sldId id="326" r:id="rId7"/>
    <p:sldId id="334" r:id="rId8"/>
    <p:sldId id="328" r:id="rId9"/>
    <p:sldId id="333" r:id="rId10"/>
    <p:sldId id="335" r:id="rId11"/>
    <p:sldId id="337" r:id="rId12"/>
    <p:sldId id="336" r:id="rId13"/>
    <p:sldId id="331" r:id="rId14"/>
    <p:sldId id="332" r:id="rId15"/>
    <p:sldId id="281" r:id="rId16"/>
    <p:sldId id="324" r:id="rId17"/>
    <p:sldId id="297" r:id="rId18"/>
    <p:sldId id="338" r:id="rId19"/>
    <p:sldId id="340" r:id="rId20"/>
    <p:sldId id="343" r:id="rId21"/>
    <p:sldId id="339" r:id="rId22"/>
    <p:sldId id="344" r:id="rId23"/>
    <p:sldId id="266" r:id="rId24"/>
    <p:sldId id="342" r:id="rId25"/>
    <p:sldId id="263" r:id="rId26"/>
    <p:sldId id="341" r:id="rId27"/>
    <p:sldId id="345" r:id="rId28"/>
    <p:sldId id="346" r:id="rId29"/>
    <p:sldId id="347" r:id="rId30"/>
    <p:sldId id="348" r:id="rId31"/>
    <p:sldId id="349" r:id="rId32"/>
    <p:sldId id="350" r:id="rId33"/>
    <p:sldId id="352" r:id="rId34"/>
    <p:sldId id="351" r:id="rId35"/>
  </p:sldIdLst>
  <p:sldSz cx="12192000" cy="6858000"/>
  <p:notesSz cx="13716000" cy="2438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userDrawn="1">
          <p15:clr>
            <a:srgbClr val="A4A3A4"/>
          </p15:clr>
        </p15:guide>
        <p15:guide id="2" pos="456" userDrawn="1">
          <p15:clr>
            <a:srgbClr val="A4A3A4"/>
          </p15:clr>
        </p15:guide>
        <p15:guide id="3" orient="horz" pos="2616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pos="2136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8" orient="horz" pos="1152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0" orient="horz" pos="1512" userDrawn="1">
          <p15:clr>
            <a:srgbClr val="A4A3A4"/>
          </p15:clr>
        </p15:guide>
        <p15:guide id="11" pos="7680" userDrawn="1">
          <p15:clr>
            <a:srgbClr val="A4A3A4"/>
          </p15:clr>
        </p15:guide>
        <p15:guide id="12" pos="6696" userDrawn="1">
          <p15:clr>
            <a:srgbClr val="A4A3A4"/>
          </p15:clr>
        </p15:guide>
        <p15:guide id="13" pos="1008" userDrawn="1">
          <p15:clr>
            <a:srgbClr val="A4A3A4"/>
          </p15:clr>
        </p15:guide>
        <p15:guide id="14" pos="1584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4" orient="horz" pos="960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33CC33"/>
    <a:srgbClr val="00CC00"/>
    <a:srgbClr val="202C8F"/>
    <a:srgbClr val="FDFBF6"/>
    <a:srgbClr val="AAC4E9"/>
    <a:srgbClr val="F5CDCE"/>
    <a:srgbClr val="DF8C8C"/>
    <a:srgbClr val="D4D593"/>
    <a:srgbClr val="E6F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0516" autoAdjust="0"/>
  </p:normalViewPr>
  <p:slideViewPr>
    <p:cSldViewPr snapToGrid="0">
      <p:cViewPr varScale="1">
        <p:scale>
          <a:sx n="70" d="100"/>
          <a:sy n="70" d="100"/>
        </p:scale>
        <p:origin x="1138" y="38"/>
      </p:cViewPr>
      <p:guideLst>
        <p:guide/>
        <p:guide pos="456"/>
        <p:guide orient="horz" pos="2616"/>
        <p:guide orient="horz" pos="3264"/>
        <p:guide pos="6912"/>
        <p:guide orient="horz" pos="2136"/>
        <p:guide orient="horz" pos="4008"/>
        <p:guide orient="horz" pos="1152"/>
        <p:guide orient="horz" pos="2352"/>
        <p:guide orient="horz" pos="1512"/>
        <p:guide pos="7680"/>
        <p:guide pos="6696"/>
        <p:guide pos="1008"/>
        <p:guide pos="1584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orient="horz" pos="960"/>
        <p:guide pos="5256"/>
        <p:guide pos="72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66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Want to give a context for the </a:t>
            </a:r>
          </a:p>
        </p:txBody>
      </p:sp>
    </p:spTree>
    <p:extLst>
      <p:ext uri="{BB962C8B-B14F-4D97-AF65-F5344CB8AC3E}">
        <p14:creationId xmlns:p14="http://schemas.microsoft.com/office/powerpoint/2010/main" val="37306378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blue text are some of the key revisions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95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So it is within this context that we began working with the Department of Elementary and Special Education in our College of Education. </a:t>
            </a:r>
          </a:p>
        </p:txBody>
      </p:sp>
    </p:spTree>
    <p:extLst>
      <p:ext uri="{BB962C8B-B14F-4D97-AF65-F5344CB8AC3E}">
        <p14:creationId xmlns:p14="http://schemas.microsoft.com/office/powerpoint/2010/main" val="1179660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Planning meetings – we had to 1) understand their course sequence; 2) understand their needs &amp; goals; 3) talk about format</a:t>
            </a:r>
          </a:p>
        </p:txBody>
      </p:sp>
    </p:spTree>
    <p:extLst>
      <p:ext uri="{BB962C8B-B14F-4D97-AF65-F5344CB8AC3E}">
        <p14:creationId xmlns:p14="http://schemas.microsoft.com/office/powerpoint/2010/main" val="3726748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9599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5834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8670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1108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3796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619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Screening:</a:t>
            </a:r>
          </a:p>
          <a:p>
            <a:r>
              <a:rPr lang="en-US" dirty="0"/>
              <a:t>3 x / year in K-3 (fall, winter, spring)</a:t>
            </a:r>
          </a:p>
          <a:p>
            <a:r>
              <a:rPr lang="en-US" dirty="0"/>
              <a:t>8 approved screeners, including a free, state screener </a:t>
            </a:r>
          </a:p>
          <a:p>
            <a:r>
              <a:rPr lang="en-US" dirty="0"/>
              <a:t>Schools, districts must report results to state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Parent notification</a:t>
            </a:r>
          </a:p>
          <a:p>
            <a:r>
              <a:rPr lang="en-US" dirty="0"/>
              <a:t>Another law in 2021: Tennessee Learning Loss Remediation and Student Acceleration Act – 3</a:t>
            </a:r>
            <a:r>
              <a:rPr lang="en-US" baseline="30000" dirty="0"/>
              <a:t>rd</a:t>
            </a:r>
            <a:r>
              <a:rPr lang="en-US" dirty="0"/>
              <a:t> grade retention based on TCAP but with options to avoid it through summer camps, intensive tutoring</a:t>
            </a:r>
          </a:p>
        </p:txBody>
      </p:sp>
    </p:spTree>
    <p:extLst>
      <p:ext uri="{BB962C8B-B14F-4D97-AF65-F5344CB8AC3E}">
        <p14:creationId xmlns:p14="http://schemas.microsoft.com/office/powerpoint/2010/main" val="3012360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Screening:</a:t>
            </a:r>
          </a:p>
          <a:p>
            <a:r>
              <a:rPr lang="en-US" dirty="0"/>
              <a:t>3 x / year in K-3 (fall, winter, spring)</a:t>
            </a:r>
          </a:p>
          <a:p>
            <a:r>
              <a:rPr lang="en-US" dirty="0"/>
              <a:t>8 approved screeners, including a free, state screener </a:t>
            </a:r>
          </a:p>
          <a:p>
            <a:r>
              <a:rPr lang="en-US" dirty="0"/>
              <a:t>Schools, districts must report results to state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Parent notification</a:t>
            </a:r>
          </a:p>
          <a:p>
            <a:r>
              <a:rPr lang="en-US" dirty="0"/>
              <a:t>Another law in 2021: Tennessee Learning Loss Remediation and Student Acceleration Act – 3</a:t>
            </a:r>
            <a:r>
              <a:rPr lang="en-US" baseline="30000" dirty="0"/>
              <a:t>rd</a:t>
            </a:r>
            <a:r>
              <a:rPr lang="en-US" dirty="0"/>
              <a:t> grade retention based on TCAP but with options to avoid it through summer camps, intensive tutoring</a:t>
            </a:r>
          </a:p>
        </p:txBody>
      </p:sp>
    </p:spTree>
    <p:extLst>
      <p:ext uri="{BB962C8B-B14F-4D97-AF65-F5344CB8AC3E}">
        <p14:creationId xmlns:p14="http://schemas.microsoft.com/office/powerpoint/2010/main" val="2224528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Screening:</a:t>
            </a:r>
          </a:p>
          <a:p>
            <a:r>
              <a:rPr lang="en-US" dirty="0"/>
              <a:t>3 x / year in K-3 (fall, winter, spring)</a:t>
            </a:r>
          </a:p>
          <a:p>
            <a:r>
              <a:rPr lang="en-US" dirty="0"/>
              <a:t>8 approved screeners, including a free, state screener </a:t>
            </a:r>
          </a:p>
          <a:p>
            <a:r>
              <a:rPr lang="en-US" dirty="0"/>
              <a:t>Schools, districts must report results to state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Parent notification</a:t>
            </a:r>
          </a:p>
          <a:p>
            <a:r>
              <a:rPr lang="en-US" dirty="0"/>
              <a:t>Another law in 2021: Tennessee Learning Loss Remediation and Student Acceleration Act – 3</a:t>
            </a:r>
            <a:r>
              <a:rPr lang="en-US" baseline="30000" dirty="0"/>
              <a:t>rd</a:t>
            </a:r>
            <a:r>
              <a:rPr lang="en-US" dirty="0"/>
              <a:t> grade retention based on TCAP but with options to avoid it through summer camps, intensive tutoring</a:t>
            </a:r>
          </a:p>
        </p:txBody>
      </p:sp>
    </p:spTree>
    <p:extLst>
      <p:ext uri="{BB962C8B-B14F-4D97-AF65-F5344CB8AC3E}">
        <p14:creationId xmlns:p14="http://schemas.microsoft.com/office/powerpoint/2010/main" val="1847257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Screening:</a:t>
            </a:r>
          </a:p>
          <a:p>
            <a:r>
              <a:rPr lang="en-US" dirty="0"/>
              <a:t>3 x / year in K-3 (fall, winter, spring)</a:t>
            </a:r>
          </a:p>
          <a:p>
            <a:r>
              <a:rPr lang="en-US" dirty="0"/>
              <a:t>8 approved screeners, including a free, state screener </a:t>
            </a:r>
          </a:p>
          <a:p>
            <a:r>
              <a:rPr lang="en-US" dirty="0"/>
              <a:t>Schools, districts must report results to state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Parent notification</a:t>
            </a:r>
          </a:p>
          <a:p>
            <a:r>
              <a:rPr lang="en-US" dirty="0"/>
              <a:t>Another law in 2021: Tennessee Learning Loss Remediation and Student Acceleration Act – 3</a:t>
            </a:r>
            <a:r>
              <a:rPr lang="en-US" baseline="30000" dirty="0"/>
              <a:t>rd</a:t>
            </a:r>
            <a:r>
              <a:rPr lang="en-US" dirty="0"/>
              <a:t> grade retention based on TCAP but with options to avoid it through summer camps, intensive tutoring</a:t>
            </a:r>
          </a:p>
        </p:txBody>
      </p:sp>
    </p:spTree>
    <p:extLst>
      <p:ext uri="{BB962C8B-B14F-4D97-AF65-F5344CB8AC3E}">
        <p14:creationId xmlns:p14="http://schemas.microsoft.com/office/powerpoint/2010/main" val="2712494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Revised from the 2017 standards</a:t>
            </a:r>
          </a:p>
          <a:p>
            <a:r>
              <a:rPr lang="en-US" dirty="0"/>
              <a:t>Bolded = new standards</a:t>
            </a:r>
          </a:p>
        </p:txBody>
      </p:sp>
    </p:spTree>
    <p:extLst>
      <p:ext uri="{BB962C8B-B14F-4D97-AF65-F5344CB8AC3E}">
        <p14:creationId xmlns:p14="http://schemas.microsoft.com/office/powerpoint/2010/main" val="2233792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Bolded = new standards</a:t>
            </a:r>
          </a:p>
        </p:txBody>
      </p:sp>
    </p:spTree>
    <p:extLst>
      <p:ext uri="{BB962C8B-B14F-4D97-AF65-F5344CB8AC3E}">
        <p14:creationId xmlns:p14="http://schemas.microsoft.com/office/powerpoint/2010/main" val="1550605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Blue = Revised from the 2017 standards</a:t>
            </a:r>
          </a:p>
        </p:txBody>
      </p:sp>
    </p:spTree>
    <p:extLst>
      <p:ext uri="{BB962C8B-B14F-4D97-AF65-F5344CB8AC3E}">
        <p14:creationId xmlns:p14="http://schemas.microsoft.com/office/powerpoint/2010/main" val="232948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 blue text are some of the key revisions</a:t>
            </a:r>
          </a:p>
        </p:txBody>
      </p:sp>
    </p:spTree>
    <p:extLst>
      <p:ext uri="{BB962C8B-B14F-4D97-AF65-F5344CB8AC3E}">
        <p14:creationId xmlns:p14="http://schemas.microsoft.com/office/powerpoint/2010/main" val="94653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mage 0" descr="preencoded.png">
            <a:extLst>
              <a:ext uri="{FF2B5EF4-FFF2-40B4-BE49-F238E27FC236}">
                <a16:creationId xmlns:a16="http://schemas.microsoft.com/office/drawing/2014/main" id="{BA5D5A72-CB6F-F8DE-E2C9-90459C8C3DC1}"/>
              </a:ext>
            </a:extLst>
          </p:cNvPr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66FD7FF-2869-7902-36B2-2B229AB9AB19}"/>
              </a:ext>
            </a:extLst>
          </p:cNvPr>
          <p:cNvSpPr/>
          <p:nvPr userDrawn="1"/>
        </p:nvSpPr>
        <p:spPr>
          <a:xfrm>
            <a:off x="1600201" y="1153228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1457C88-4472-81CF-02AF-4421E0A3084B}"/>
              </a:ext>
            </a:extLst>
          </p:cNvPr>
          <p:cNvSpPr/>
          <p:nvPr userDrawn="1"/>
        </p:nvSpPr>
        <p:spPr>
          <a:xfrm>
            <a:off x="2795588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03092" y="1984248"/>
            <a:ext cx="5385816" cy="1225296"/>
          </a:xfrm>
        </p:spPr>
        <p:txBody>
          <a:bodyPr tIns="0" anchor="t">
            <a:no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9496" y="3483864"/>
            <a:ext cx="3493008" cy="87890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31799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950ED98-B5D1-206C-403F-FA954F9D2CFF}"/>
              </a:ext>
            </a:extLst>
          </p:cNvPr>
          <p:cNvSpPr/>
          <p:nvPr userDrawn="1"/>
        </p:nvSpPr>
        <p:spPr>
          <a:xfrm>
            <a:off x="685338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8643CE-01D9-3E5E-15F6-20689F775F15}"/>
              </a:ext>
            </a:extLst>
          </p:cNvPr>
          <p:cNvSpPr/>
          <p:nvPr userDrawn="1"/>
        </p:nvSpPr>
        <p:spPr>
          <a:xfrm>
            <a:off x="2900911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F82DDD-EDEC-7D87-F43A-113C5E4A4FE7}"/>
              </a:ext>
            </a:extLst>
          </p:cNvPr>
          <p:cNvSpPr/>
          <p:nvPr userDrawn="1"/>
        </p:nvSpPr>
        <p:spPr>
          <a:xfrm>
            <a:off x="5116484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7E492E-967F-54B7-55B1-08A5E1C3615B}"/>
              </a:ext>
            </a:extLst>
          </p:cNvPr>
          <p:cNvSpPr/>
          <p:nvPr userDrawn="1"/>
        </p:nvSpPr>
        <p:spPr>
          <a:xfrm>
            <a:off x="9547629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0053FE-E44A-CA97-F782-67FC633E722E}"/>
              </a:ext>
            </a:extLst>
          </p:cNvPr>
          <p:cNvSpPr/>
          <p:nvPr userDrawn="1"/>
        </p:nvSpPr>
        <p:spPr>
          <a:xfrm>
            <a:off x="7332057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841248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338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339134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1058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79F9AD31-B0C5-3563-C73A-8B6297FCFD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900910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Picture Placeholder 62">
            <a:extLst>
              <a:ext uri="{FF2B5EF4-FFF2-40B4-BE49-F238E27FC236}">
                <a16:creationId xmlns:a16="http://schemas.microsoft.com/office/drawing/2014/main" id="{05E8E8EF-4954-870B-04E5-82BC660A673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54707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8" name="Text Placeholder 51">
            <a:extLst>
              <a:ext uri="{FF2B5EF4-FFF2-40B4-BE49-F238E27FC236}">
                <a16:creationId xmlns:a16="http://schemas.microsoft.com/office/drawing/2014/main" id="{75981CD1-EA26-D1CF-F19E-B58C16BA8A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46630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3A09BBD1-5CBC-B0EF-71C0-054FCB989B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6484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62">
            <a:extLst>
              <a:ext uri="{FF2B5EF4-FFF2-40B4-BE49-F238E27FC236}">
                <a16:creationId xmlns:a16="http://schemas.microsoft.com/office/drawing/2014/main" id="{4AD0C8C9-DB5A-6DC8-2729-A21F1A5CF17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770280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9" name="Text Placeholder 51">
            <a:extLst>
              <a:ext uri="{FF2B5EF4-FFF2-40B4-BE49-F238E27FC236}">
                <a16:creationId xmlns:a16="http://schemas.microsoft.com/office/drawing/2014/main" id="{F02DE2DC-F65C-32A5-5821-89FB2F53C3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62204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32057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85853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7777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47629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201425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93349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2516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2DECB02-D9CE-E57A-0604-BFF41EC38AFA}"/>
              </a:ext>
            </a:extLst>
          </p:cNvPr>
          <p:cNvSpPr/>
          <p:nvPr userDrawn="1"/>
        </p:nvSpPr>
        <p:spPr>
          <a:xfrm>
            <a:off x="0" y="0"/>
            <a:ext cx="2838450" cy="2857958"/>
          </a:xfrm>
          <a:custGeom>
            <a:avLst/>
            <a:gdLst>
              <a:gd name="connsiteX0" fmla="*/ 1971005 w 2838450"/>
              <a:gd name="connsiteY0" fmla="*/ 0 h 2857958"/>
              <a:gd name="connsiteX1" fmla="*/ 2838450 w 2838450"/>
              <a:gd name="connsiteY1" fmla="*/ 0 h 2857958"/>
              <a:gd name="connsiteX2" fmla="*/ 2838450 w 2838450"/>
              <a:gd name="connsiteY2" fmla="*/ 7240 h 2857958"/>
              <a:gd name="connsiteX3" fmla="*/ 278890 w 2838450"/>
              <a:gd name="connsiteY3" fmla="*/ 2843883 h 2857958"/>
              <a:gd name="connsiteX4" fmla="*/ 0 w 2838450"/>
              <a:gd name="connsiteY4" fmla="*/ 2857958 h 2857958"/>
              <a:gd name="connsiteX5" fmla="*/ 0 w 2838450"/>
              <a:gd name="connsiteY5" fmla="*/ 1990580 h 2857958"/>
              <a:gd name="connsiteX6" fmla="*/ 190293 w 2838450"/>
              <a:gd name="connsiteY6" fmla="*/ 1980883 h 2857958"/>
              <a:gd name="connsiteX7" fmla="*/ 1960910 w 2838450"/>
              <a:gd name="connsiteY7" fmla="*/ 200390 h 285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8450" h="2857958">
                <a:moveTo>
                  <a:pt x="1971005" y="0"/>
                </a:moveTo>
                <a:lnTo>
                  <a:pt x="2838450" y="0"/>
                </a:lnTo>
                <a:lnTo>
                  <a:pt x="2838450" y="7240"/>
                </a:lnTo>
                <a:cubicBezTo>
                  <a:pt x="2838450" y="1484015"/>
                  <a:pt x="1716931" y="2697914"/>
                  <a:pt x="278890" y="2843883"/>
                </a:cubicBezTo>
                <a:lnTo>
                  <a:pt x="0" y="2857958"/>
                </a:lnTo>
                <a:lnTo>
                  <a:pt x="0" y="1990580"/>
                </a:lnTo>
                <a:lnTo>
                  <a:pt x="190293" y="1980883"/>
                </a:lnTo>
                <a:cubicBezTo>
                  <a:pt x="1124600" y="1885128"/>
                  <a:pt x="1866185" y="1135788"/>
                  <a:pt x="1960910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8E760EA-7D83-1DF2-A8EE-4F218084E74F}"/>
              </a:ext>
            </a:extLst>
          </p:cNvPr>
          <p:cNvSpPr/>
          <p:nvPr userDrawn="1"/>
        </p:nvSpPr>
        <p:spPr>
          <a:xfrm>
            <a:off x="1" y="-1"/>
            <a:ext cx="1970627" cy="1990267"/>
          </a:xfrm>
          <a:custGeom>
            <a:avLst/>
            <a:gdLst>
              <a:gd name="connsiteX0" fmla="*/ 0 w 1970627"/>
              <a:gd name="connsiteY0" fmla="*/ 0 h 1990267"/>
              <a:gd name="connsiteX1" fmla="*/ 1970627 w 1970627"/>
              <a:gd name="connsiteY1" fmla="*/ 0 h 1990267"/>
              <a:gd name="connsiteX2" fmla="*/ 1960534 w 1970627"/>
              <a:gd name="connsiteY2" fmla="*/ 200357 h 1990267"/>
              <a:gd name="connsiteX3" fmla="*/ 190254 w 1970627"/>
              <a:gd name="connsiteY3" fmla="*/ 1980571 h 1990267"/>
              <a:gd name="connsiteX4" fmla="*/ 0 w 1970627"/>
              <a:gd name="connsiteY4" fmla="*/ 1990267 h 19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627" h="1990267">
                <a:moveTo>
                  <a:pt x="0" y="0"/>
                </a:moveTo>
                <a:lnTo>
                  <a:pt x="1970627" y="0"/>
                </a:lnTo>
                <a:lnTo>
                  <a:pt x="1960534" y="200357"/>
                </a:lnTo>
                <a:cubicBezTo>
                  <a:pt x="1865827" y="1135608"/>
                  <a:pt x="1124383" y="1884831"/>
                  <a:pt x="190254" y="1980571"/>
                </a:cubicBezTo>
                <a:lnTo>
                  <a:pt x="0" y="1990267"/>
                </a:lnTo>
                <a:close/>
              </a:path>
            </a:pathLst>
          </a:custGeom>
          <a:solidFill>
            <a:srgbClr val="F5CDC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F3F3353-78A1-F584-81A6-9513382DF18F}"/>
              </a:ext>
            </a:extLst>
          </p:cNvPr>
          <p:cNvSpPr/>
          <p:nvPr userDrawn="1"/>
        </p:nvSpPr>
        <p:spPr>
          <a:xfrm>
            <a:off x="1" y="1"/>
            <a:ext cx="1003449" cy="1013015"/>
          </a:xfrm>
          <a:custGeom>
            <a:avLst/>
            <a:gdLst>
              <a:gd name="connsiteX0" fmla="*/ 0 w 1003449"/>
              <a:gd name="connsiteY0" fmla="*/ 0 h 1013015"/>
              <a:gd name="connsiteX1" fmla="*/ 1003449 w 1003449"/>
              <a:gd name="connsiteY1" fmla="*/ 0 h 1013015"/>
              <a:gd name="connsiteX2" fmla="*/ 998306 w 1003449"/>
              <a:gd name="connsiteY2" fmla="*/ 100639 h 1013015"/>
              <a:gd name="connsiteX3" fmla="*/ 90663 w 1003449"/>
              <a:gd name="connsiteY3" fmla="*/ 1008380 h 1013015"/>
              <a:gd name="connsiteX4" fmla="*/ 0 w 1003449"/>
              <a:gd name="connsiteY4" fmla="*/ 1013015 h 101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449" h="1013015">
                <a:moveTo>
                  <a:pt x="0" y="0"/>
                </a:moveTo>
                <a:lnTo>
                  <a:pt x="1003449" y="0"/>
                </a:lnTo>
                <a:lnTo>
                  <a:pt x="998306" y="100639"/>
                </a:lnTo>
                <a:cubicBezTo>
                  <a:pt x="949402" y="576784"/>
                  <a:pt x="566756" y="959471"/>
                  <a:pt x="90663" y="1008380"/>
                </a:cubicBezTo>
                <a:lnTo>
                  <a:pt x="0" y="10130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A846E-CBB1-9805-456D-0C0B89091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Image 2" descr="preencoded.png">
            <a:extLst>
              <a:ext uri="{FF2B5EF4-FFF2-40B4-BE49-F238E27FC236}">
                <a16:creationId xmlns:a16="http://schemas.microsoft.com/office/drawing/2014/main" id="{790E862E-398F-571C-EC2C-3D17164DE059}"/>
              </a:ext>
            </a:extLst>
          </p:cNvPr>
          <p:cNvSpPr/>
          <p:nvPr/>
        </p:nvSpPr>
        <p:spPr>
          <a:xfrm>
            <a:off x="1458332" y="590133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B1DF8DE-0EED-2627-4B5E-266C0BC276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338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MMM YYYY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5AE99EEE-38C4-CB2D-EEA0-8A2EB6F129E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900911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MMM YYYY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AA90F0AE-69F4-EBD3-AED1-81E98D3481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6484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MMM YYYY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F9E49243-B04A-D7AF-B4C7-8E1AE776F8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2057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MMM YYYY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4780DCD4-46DE-8C31-9F39-FC6E45FC1E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47629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MMM YYYY</a:t>
            </a:r>
          </a:p>
        </p:txBody>
      </p:sp>
      <p:sp>
        <p:nvSpPr>
          <p:cNvPr id="36" name="Text Placeholder 51">
            <a:extLst>
              <a:ext uri="{FF2B5EF4-FFF2-40B4-BE49-F238E27FC236}">
                <a16:creationId xmlns:a16="http://schemas.microsoft.com/office/drawing/2014/main" id="{9FBDF935-4925-03EC-CBC9-1EBA90DF84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5338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51">
            <a:extLst>
              <a:ext uri="{FF2B5EF4-FFF2-40B4-BE49-F238E27FC236}">
                <a16:creationId xmlns:a16="http://schemas.microsoft.com/office/drawing/2014/main" id="{9BB76AA7-442D-54A7-D075-C67F474389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00911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51">
            <a:extLst>
              <a:ext uri="{FF2B5EF4-FFF2-40B4-BE49-F238E27FC236}">
                <a16:creationId xmlns:a16="http://schemas.microsoft.com/office/drawing/2014/main" id="{9E419856-1586-F2D8-A1B4-F67FEE9839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16484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51">
            <a:extLst>
              <a:ext uri="{FF2B5EF4-FFF2-40B4-BE49-F238E27FC236}">
                <a16:creationId xmlns:a16="http://schemas.microsoft.com/office/drawing/2014/main" id="{AED74DD2-EAE3-76BF-56B9-C04FCED1F2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32057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51">
            <a:extLst>
              <a:ext uri="{FF2B5EF4-FFF2-40B4-BE49-F238E27FC236}">
                <a16:creationId xmlns:a16="http://schemas.microsoft.com/office/drawing/2014/main" id="{0A39AD48-2F98-C0C9-DE08-CED7EBF816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47629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6BE61D7-B0A3-902B-4F58-727982880EF5}"/>
              </a:ext>
            </a:extLst>
          </p:cNvPr>
          <p:cNvCxnSpPr>
            <a:cxnSpLocks/>
          </p:cNvCxnSpPr>
          <p:nvPr userDrawn="1"/>
        </p:nvCxnSpPr>
        <p:spPr>
          <a:xfrm>
            <a:off x="739398" y="4187681"/>
            <a:ext cx="10812360" cy="0"/>
          </a:xfrm>
          <a:prstGeom prst="line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33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Image 0" descr="preencoded.png">
            <a:extLst>
              <a:ext uri="{FF2B5EF4-FFF2-40B4-BE49-F238E27FC236}">
                <a16:creationId xmlns:a16="http://schemas.microsoft.com/office/drawing/2014/main" id="{CD2D664E-6702-6607-A37E-2E996144917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pic>
        <p:nvPicPr>
          <p:cNvPr id="13" name="Image 1" descr="preencoded.png">
            <a:extLst>
              <a:ext uri="{FF2B5EF4-FFF2-40B4-BE49-F238E27FC236}">
                <a16:creationId xmlns:a16="http://schemas.microsoft.com/office/drawing/2014/main" id="{951C5737-DF7E-D671-AC74-9E488335B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232A1E1-DD38-15EA-6CA1-A84950EC43F0}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Image 5" descr="preencoded.png">
            <a:extLst>
              <a:ext uri="{FF2B5EF4-FFF2-40B4-BE49-F238E27FC236}">
                <a16:creationId xmlns:a16="http://schemas.microsoft.com/office/drawing/2014/main" id="{B9036D42-A06F-E6EE-BB91-8BAF045198BE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pic>
        <p:nvPicPr>
          <p:cNvPr id="19" name="Image 6" descr="preencoded.png">
            <a:extLst>
              <a:ext uri="{FF2B5EF4-FFF2-40B4-BE49-F238E27FC236}">
                <a16:creationId xmlns:a16="http://schemas.microsoft.com/office/drawing/2014/main" id="{86E0540C-3355-A50D-AC61-047B54B70C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503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4672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5411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31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34440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232" y="2743200"/>
            <a:ext cx="3328416" cy="3557016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1911096" y="2258568"/>
            <a:ext cx="932688" cy="9326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2124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3984" y="2743200"/>
            <a:ext cx="3328416" cy="3557016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641848" y="2258568"/>
            <a:ext cx="932688" cy="9326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22876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92440" y="2743200"/>
            <a:ext cx="3328416" cy="3557016"/>
          </a:xfrm>
          <a:noFill/>
          <a:ln w="12700">
            <a:solidFill>
              <a:schemeClr val="accent4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290304" y="2258568"/>
            <a:ext cx="932688" cy="932688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71332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8954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mage 2" descr="preencoded.png">
            <a:extLst>
              <a:ext uri="{FF2B5EF4-FFF2-40B4-BE49-F238E27FC236}">
                <a16:creationId xmlns:a16="http://schemas.microsoft.com/office/drawing/2014/main" id="{ABC388A2-FFC7-1A87-02FB-C97B50161FD3}"/>
              </a:ext>
            </a:extLst>
          </p:cNvPr>
          <p:cNvSpPr/>
          <p:nvPr/>
        </p:nvSpPr>
        <p:spPr>
          <a:xfrm>
            <a:off x="8758238" y="-14287"/>
            <a:ext cx="3433763" cy="3452812"/>
          </a:xfrm>
          <a:custGeom>
            <a:avLst/>
            <a:gdLst>
              <a:gd name="connsiteX0" fmla="*/ 3433763 w 3433763"/>
              <a:gd name="connsiteY0" fmla="*/ 0 h 3452812"/>
              <a:gd name="connsiteX1" fmla="*/ 3433763 w 3433763"/>
              <a:gd name="connsiteY1" fmla="*/ 3452813 h 3452812"/>
              <a:gd name="connsiteX2" fmla="*/ 0 w 3433763"/>
              <a:gd name="connsiteY2" fmla="*/ 3452813 h 3452812"/>
              <a:gd name="connsiteX3" fmla="*/ 3433763 w 3433763"/>
              <a:gd name="connsiteY3" fmla="*/ 0 h 3452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52812">
                <a:moveTo>
                  <a:pt x="3433763" y="0"/>
                </a:moveTo>
                <a:lnTo>
                  <a:pt x="3433763" y="3452813"/>
                </a:lnTo>
                <a:lnTo>
                  <a:pt x="0" y="3452813"/>
                </a:lnTo>
                <a:cubicBezTo>
                  <a:pt x="0" y="1545912"/>
                  <a:pt x="1537383" y="0"/>
                  <a:pt x="3433763" y="0"/>
                </a:cubicBezTo>
                <a:close/>
              </a:path>
            </a:pathLst>
          </a:custGeom>
          <a:solidFill>
            <a:schemeClr val="accent1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Image 3" descr="preencoded.png">
            <a:extLst>
              <a:ext uri="{FF2B5EF4-FFF2-40B4-BE49-F238E27FC236}">
                <a16:creationId xmlns:a16="http://schemas.microsoft.com/office/drawing/2014/main" id="{D64C4994-B525-F4C0-B74F-D5E8296DFC43}"/>
              </a:ext>
            </a:extLst>
          </p:cNvPr>
          <p:cNvSpPr/>
          <p:nvPr/>
        </p:nvSpPr>
        <p:spPr>
          <a:xfrm>
            <a:off x="8758238" y="3438525"/>
            <a:ext cx="3433763" cy="3433762"/>
          </a:xfrm>
          <a:custGeom>
            <a:avLst/>
            <a:gdLst>
              <a:gd name="connsiteX0" fmla="*/ 0 w 3433763"/>
              <a:gd name="connsiteY0" fmla="*/ 0 h 3433762"/>
              <a:gd name="connsiteX1" fmla="*/ 3433763 w 3433763"/>
              <a:gd name="connsiteY1" fmla="*/ 0 h 3433762"/>
              <a:gd name="connsiteX2" fmla="*/ 3433763 w 3433763"/>
              <a:gd name="connsiteY2" fmla="*/ 3433763 h 3433762"/>
              <a:gd name="connsiteX3" fmla="*/ 0 w 3433763"/>
              <a:gd name="connsiteY3" fmla="*/ 0 h 3433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33762">
                <a:moveTo>
                  <a:pt x="0" y="0"/>
                </a:moveTo>
                <a:lnTo>
                  <a:pt x="3433763" y="0"/>
                </a:lnTo>
                <a:lnTo>
                  <a:pt x="3433763" y="3433763"/>
                </a:lnTo>
                <a:cubicBezTo>
                  <a:pt x="1537383" y="3433763"/>
                  <a:pt x="0" y="18963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Image 4" descr="preencoded.png">
            <a:extLst>
              <a:ext uri="{FF2B5EF4-FFF2-40B4-BE49-F238E27FC236}">
                <a16:creationId xmlns:a16="http://schemas.microsoft.com/office/drawing/2014/main" id="{9019DA73-2516-F3D2-ECDB-620C90483DB3}"/>
              </a:ext>
            </a:extLst>
          </p:cNvPr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Image 7" descr="preencoded.png">
            <a:extLst>
              <a:ext uri="{FF2B5EF4-FFF2-40B4-BE49-F238E27FC236}">
                <a16:creationId xmlns:a16="http://schemas.microsoft.com/office/drawing/2014/main" id="{FEA70E9F-C506-413C-11EF-5915A2296643}"/>
              </a:ext>
            </a:extLst>
          </p:cNvPr>
          <p:cNvSpPr/>
          <p:nvPr/>
        </p:nvSpPr>
        <p:spPr>
          <a:xfrm flipV="1">
            <a:off x="-20086" y="4580051"/>
            <a:ext cx="2277948" cy="2277948"/>
          </a:xfrm>
          <a:custGeom>
            <a:avLst/>
            <a:gdLst>
              <a:gd name="connsiteX0" fmla="*/ 0 w 2277948"/>
              <a:gd name="connsiteY0" fmla="*/ 2277948 h 2277948"/>
              <a:gd name="connsiteX1" fmla="*/ 2277948 w 2277948"/>
              <a:gd name="connsiteY1" fmla="*/ 0 h 2277948"/>
              <a:gd name="connsiteX2" fmla="*/ 0 w 2277948"/>
              <a:gd name="connsiteY2" fmla="*/ 0 h 2277948"/>
              <a:gd name="connsiteX3" fmla="*/ 0 w 2277948"/>
              <a:gd name="connsiteY3" fmla="*/ 2277948 h 227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7948" h="2277948">
                <a:moveTo>
                  <a:pt x="0" y="2277948"/>
                </a:moveTo>
                <a:cubicBezTo>
                  <a:pt x="1258034" y="2277948"/>
                  <a:pt x="2277948" y="1258034"/>
                  <a:pt x="2277948" y="0"/>
                </a:cubicBezTo>
                <a:lnTo>
                  <a:pt x="0" y="0"/>
                </a:lnTo>
                <a:lnTo>
                  <a:pt x="0" y="2277948"/>
                </a:lnTo>
                <a:close/>
              </a:path>
            </a:pathLst>
          </a:custGeom>
          <a:solidFill>
            <a:schemeClr val="accent4"/>
          </a:solidFill>
          <a:ln w="50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1" name="Image 2" descr="preencoded.png">
            <a:extLst>
              <a:ext uri="{FF2B5EF4-FFF2-40B4-BE49-F238E27FC236}">
                <a16:creationId xmlns:a16="http://schemas.microsoft.com/office/drawing/2014/main" id="{A8B7F1F1-806C-8D65-7340-220A0C4653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91886" y="3441269"/>
            <a:ext cx="2200114" cy="2200114"/>
          </a:xfrm>
          <a:prstGeom prst="rect">
            <a:avLst/>
          </a:prstGeom>
        </p:spPr>
      </p:pic>
      <p:sp>
        <p:nvSpPr>
          <p:cNvPr id="54" name="Image 2" descr="preencoded.png">
            <a:extLst>
              <a:ext uri="{FF2B5EF4-FFF2-40B4-BE49-F238E27FC236}">
                <a16:creationId xmlns:a16="http://schemas.microsoft.com/office/drawing/2014/main" id="{F19C81EC-0322-58A2-C455-6E2C84D1E6E8}"/>
              </a:ext>
            </a:extLst>
          </p:cNvPr>
          <p:cNvSpPr/>
          <p:nvPr/>
        </p:nvSpPr>
        <p:spPr>
          <a:xfrm>
            <a:off x="1707959" y="5667616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760" y="1883664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760" y="2837688"/>
            <a:ext cx="5879592" cy="2700528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F9FD95-086F-282B-820C-8CDAD4A6EEB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248485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EF1F750-031C-BDB7-BD7B-9CBE17406FDB}"/>
              </a:ext>
            </a:extLst>
          </p:cNvPr>
          <p:cNvSpPr/>
          <p:nvPr userDrawn="1"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Freeform: Shape 18" descr="preencoded.png">
            <a:extLst>
              <a:ext uri="{FF2B5EF4-FFF2-40B4-BE49-F238E27FC236}">
                <a16:creationId xmlns:a16="http://schemas.microsoft.com/office/drawing/2014/main" id="{FEB515B5-2D9F-58E1-6E3C-CCBF105D891E}"/>
              </a:ext>
            </a:extLst>
          </p:cNvPr>
          <p:cNvSpPr/>
          <p:nvPr userDrawn="1"/>
        </p:nvSpPr>
        <p:spPr>
          <a:xfrm>
            <a:off x="7538626" y="13142"/>
            <a:ext cx="4653374" cy="6831717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Image 2" descr="preencoded.png">
            <a:extLst>
              <a:ext uri="{FF2B5EF4-FFF2-40B4-BE49-F238E27FC236}">
                <a16:creationId xmlns:a16="http://schemas.microsoft.com/office/drawing/2014/main" id="{5CCFEDF9-5B69-87BA-8A33-35033DA401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37234" y="-25041"/>
            <a:ext cx="3432191" cy="3432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7048" y="1975104"/>
            <a:ext cx="4169664" cy="667512"/>
          </a:xfrm>
        </p:spPr>
        <p:txBody>
          <a:bodyPr tIns="0" anchor="ctr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5336" y="2846832"/>
            <a:ext cx="4169664" cy="2176272"/>
          </a:xfrm>
        </p:spPr>
        <p:txBody>
          <a:bodyPr lIns="91440" tIns="0" rIns="91440" bIns="0">
            <a:noAutofit/>
          </a:bodyPr>
          <a:lstStyle>
            <a:lvl1pPr marL="0" indent="0" algn="l">
              <a:spcBef>
                <a:spcPts val="576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72898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mage 0" descr="preencoded.png">
            <a:extLst>
              <a:ext uri="{FF2B5EF4-FFF2-40B4-BE49-F238E27FC236}">
                <a16:creationId xmlns:a16="http://schemas.microsoft.com/office/drawing/2014/main" id="{8D5D10FF-3DE5-39CA-FA9A-29A09DC47BF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BFA89E6A-8342-AE30-45E0-BC1DFE3276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08309FA-889A-E2F2-1EDA-F872245F5FDF}"/>
              </a:ext>
            </a:extLst>
          </p:cNvPr>
          <p:cNvSpPr/>
          <p:nvPr userDrawn="1"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Image 5" descr="preencoded.png">
            <a:extLst>
              <a:ext uri="{FF2B5EF4-FFF2-40B4-BE49-F238E27FC236}">
                <a16:creationId xmlns:a16="http://schemas.microsoft.com/office/drawing/2014/main" id="{D9D7EB49-4BC9-040F-C4CC-5771C5FB312B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pic>
        <p:nvPicPr>
          <p:cNvPr id="17" name="Image 6" descr="preencoded.png">
            <a:extLst>
              <a:ext uri="{FF2B5EF4-FFF2-40B4-BE49-F238E27FC236}">
                <a16:creationId xmlns:a16="http://schemas.microsoft.com/office/drawing/2014/main" id="{3CE04498-C285-EFB8-340C-1A06407815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18" name="Title 19">
            <a:extLst>
              <a:ext uri="{FF2B5EF4-FFF2-40B4-BE49-F238E27FC236}">
                <a16:creationId xmlns:a16="http://schemas.microsoft.com/office/drawing/2014/main" id="{9CBE0ADC-7FA0-F7E3-96EF-BBACB6A9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F9C0517-D83A-CC55-35B8-B2F990C96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503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CF8BFBBE-0EAE-B647-2648-A5FB0094BF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5411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0832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6B5F91-ABF5-D0B6-E43F-40CEDC3A6DF8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2D64F1-27B6-A1E5-4F44-A6029FAB307B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68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626DE4B-D4E5-B36A-89FA-7C0E87AFC31D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5243571-BE64-3777-F992-88FC43A60537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182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FAE2CB-0EAD-E788-FCB7-FB12F6939199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05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5923D9E-9381-3D11-B31A-1BF5C97F35B0}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297964-0B81-31DC-6D6D-1414832238B1}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4" name="Image 2" descr="preencoded.png">
            <a:extLst>
              <a:ext uri="{FF2B5EF4-FFF2-40B4-BE49-F238E27FC236}">
                <a16:creationId xmlns:a16="http://schemas.microsoft.com/office/drawing/2014/main" id="{EFFAEAD9-58A9-096B-C6D0-58F7AD08EB20}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616" y="1901952"/>
            <a:ext cx="5693664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616" y="2770632"/>
            <a:ext cx="5693664" cy="312216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50000"/>
              </a:lnSpc>
              <a:spcBef>
                <a:spcPts val="0"/>
              </a:spcBef>
              <a:defRPr sz="2000"/>
            </a:lvl2pPr>
            <a:lvl3pPr marL="685800">
              <a:lnSpc>
                <a:spcPct val="150000"/>
              </a:lnSpc>
              <a:spcBef>
                <a:spcPts val="0"/>
              </a:spcBef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39645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AA6B609-D718-DB49-892F-7E49376CC913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70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35EFB42-020B-1DF4-3D42-26092CE45F08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0 w 3430200"/>
              <a:gd name="connsiteY0" fmla="*/ 0 h 3430665"/>
              <a:gd name="connsiteX1" fmla="*/ 3430200 w 3430200"/>
              <a:gd name="connsiteY1" fmla="*/ 0 h 3430665"/>
              <a:gd name="connsiteX2" fmla="*/ 3430200 w 3430200"/>
              <a:gd name="connsiteY2" fmla="*/ 3430665 h 3430665"/>
              <a:gd name="connsiteX3" fmla="*/ 0 w 3430200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0" y="0"/>
                </a:moveTo>
                <a:lnTo>
                  <a:pt x="3430200" y="0"/>
                </a:lnTo>
                <a:lnTo>
                  <a:pt x="3430200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4DD322-D1E0-74CB-BBFF-057426E58EBC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3430200 w 3430200"/>
              <a:gd name="connsiteY0" fmla="*/ 0 h 3430665"/>
              <a:gd name="connsiteX1" fmla="*/ 3430200 w 3430200"/>
              <a:gd name="connsiteY1" fmla="*/ 3430665 h 3430665"/>
              <a:gd name="connsiteX2" fmla="*/ 0 w 3430200"/>
              <a:gd name="connsiteY2" fmla="*/ 3430665 h 3430665"/>
              <a:gd name="connsiteX3" fmla="*/ 0 w 3430200"/>
              <a:gd name="connsiteY3" fmla="*/ 3417531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3430200" y="0"/>
                </a:moveTo>
                <a:lnTo>
                  <a:pt x="3430200" y="3430665"/>
                </a:lnTo>
                <a:lnTo>
                  <a:pt x="0" y="3430665"/>
                </a:lnTo>
                <a:lnTo>
                  <a:pt x="0" y="34175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11D3FCE-EC92-8558-A3E5-04DB12477A3B}"/>
              </a:ext>
            </a:extLst>
          </p:cNvPr>
          <p:cNvSpPr/>
          <p:nvPr userDrawn="1"/>
        </p:nvSpPr>
        <p:spPr>
          <a:xfrm>
            <a:off x="1" y="1"/>
            <a:ext cx="3423785" cy="3437345"/>
          </a:xfrm>
          <a:custGeom>
            <a:avLst/>
            <a:gdLst>
              <a:gd name="connsiteX0" fmla="*/ 0 w 3423785"/>
              <a:gd name="connsiteY0" fmla="*/ 0 h 3437345"/>
              <a:gd name="connsiteX1" fmla="*/ 3423785 w 3423785"/>
              <a:gd name="connsiteY1" fmla="*/ 0 h 3437345"/>
              <a:gd name="connsiteX2" fmla="*/ 3423785 w 3423785"/>
              <a:gd name="connsiteY2" fmla="*/ 3437345 h 3437345"/>
              <a:gd name="connsiteX3" fmla="*/ 0 w 342378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3785" h="3437345">
                <a:moveTo>
                  <a:pt x="0" y="0"/>
                </a:moveTo>
                <a:lnTo>
                  <a:pt x="3423785" y="0"/>
                </a:lnTo>
                <a:lnTo>
                  <a:pt x="342378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224528" y="2276856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224528" y="3222752"/>
            <a:ext cx="6766560" cy="2700528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224528" y="457200"/>
            <a:ext cx="3200400" cy="274320"/>
          </a:xfrm>
        </p:spPr>
        <p:txBody>
          <a:bodyPr>
            <a:noAutofit/>
          </a:bodyPr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17CBC9E-B934-828F-2AE5-211CEF5B1D25}"/>
              </a:ext>
            </a:extLst>
          </p:cNvPr>
          <p:cNvSpPr/>
          <p:nvPr userDrawn="1"/>
        </p:nvSpPr>
        <p:spPr>
          <a:xfrm>
            <a:off x="1" y="869"/>
            <a:ext cx="3423785" cy="3436477"/>
          </a:xfrm>
          <a:custGeom>
            <a:avLst/>
            <a:gdLst>
              <a:gd name="connsiteX0" fmla="*/ 0 w 3423785"/>
              <a:gd name="connsiteY0" fmla="*/ 0 h 3436477"/>
              <a:gd name="connsiteX1" fmla="*/ 3423785 w 3423785"/>
              <a:gd name="connsiteY1" fmla="*/ 3436477 h 3436477"/>
              <a:gd name="connsiteX2" fmla="*/ 0 w 3423785"/>
              <a:gd name="connsiteY2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3785" h="3436477">
                <a:moveTo>
                  <a:pt x="0" y="0"/>
                </a:moveTo>
                <a:lnTo>
                  <a:pt x="3423785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183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D352B04-96E6-839B-9D92-EE98385C4D49}"/>
              </a:ext>
            </a:extLst>
          </p:cNvPr>
          <p:cNvSpPr/>
          <p:nvPr userDrawn="1"/>
        </p:nvSpPr>
        <p:spPr>
          <a:xfrm>
            <a:off x="2062836" y="686475"/>
            <a:ext cx="7774629" cy="6193018"/>
          </a:xfrm>
          <a:custGeom>
            <a:avLst/>
            <a:gdLst>
              <a:gd name="connsiteX0" fmla="*/ 3887320 w 7774629"/>
              <a:gd name="connsiteY0" fmla="*/ 0 h 6193018"/>
              <a:gd name="connsiteX1" fmla="*/ 7774629 w 7774629"/>
              <a:gd name="connsiteY1" fmla="*/ 3884811 h 6193018"/>
              <a:gd name="connsiteX2" fmla="*/ 7774629 w 7774629"/>
              <a:gd name="connsiteY2" fmla="*/ 6193018 h 6193018"/>
              <a:gd name="connsiteX3" fmla="*/ 0 w 7774629"/>
              <a:gd name="connsiteY3" fmla="*/ 6193018 h 6193018"/>
              <a:gd name="connsiteX4" fmla="*/ 0 w 7774629"/>
              <a:gd name="connsiteY4" fmla="*/ 3884811 h 6193018"/>
              <a:gd name="connsiteX5" fmla="*/ 3887320 w 7774629"/>
              <a:gd name="connsiteY5" fmla="*/ 0 h 619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629" h="6193018">
                <a:moveTo>
                  <a:pt x="3887320" y="0"/>
                </a:moveTo>
                <a:cubicBezTo>
                  <a:pt x="6034243" y="0"/>
                  <a:pt x="7774629" y="1739299"/>
                  <a:pt x="7774629" y="3884811"/>
                </a:cubicBezTo>
                <a:lnTo>
                  <a:pt x="7774629" y="6193018"/>
                </a:lnTo>
                <a:lnTo>
                  <a:pt x="0" y="6193018"/>
                </a:lnTo>
                <a:lnTo>
                  <a:pt x="0" y="3884811"/>
                </a:lnTo>
                <a:cubicBezTo>
                  <a:pt x="0" y="1739299"/>
                  <a:pt x="1740414" y="0"/>
                  <a:pt x="388732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99000"/>
            </a:schemeClr>
          </a:solidFill>
          <a:ln w="543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723D98FB-5EB7-A8DF-8470-B23A80D669E4}"/>
              </a:ext>
            </a:extLst>
          </p:cNvPr>
          <p:cNvSpPr/>
          <p:nvPr userDrawn="1"/>
        </p:nvSpPr>
        <p:spPr>
          <a:xfrm>
            <a:off x="7610252" y="1"/>
            <a:ext cx="2273668" cy="3147998"/>
          </a:xfrm>
          <a:custGeom>
            <a:avLst/>
            <a:gdLst>
              <a:gd name="connsiteX0" fmla="*/ 183295 w 2273668"/>
              <a:gd name="connsiteY0" fmla="*/ 0 h 3147998"/>
              <a:gd name="connsiteX1" fmla="*/ 2273668 w 2273668"/>
              <a:gd name="connsiteY1" fmla="*/ 0 h 3147998"/>
              <a:gd name="connsiteX2" fmla="*/ 2273668 w 2273668"/>
              <a:gd name="connsiteY2" fmla="*/ 3147998 h 3147998"/>
              <a:gd name="connsiteX3" fmla="*/ 2096300 w 2273668"/>
              <a:gd name="connsiteY3" fmla="*/ 3147998 h 3147998"/>
              <a:gd name="connsiteX4" fmla="*/ 2033714 w 2273668"/>
              <a:gd name="connsiteY4" fmla="*/ 3144814 h 3147998"/>
              <a:gd name="connsiteX5" fmla="*/ 0 w 2273668"/>
              <a:gd name="connsiteY5" fmla="*/ 886966 h 3147998"/>
              <a:gd name="connsiteX6" fmla="*/ 178732 w 2273668"/>
              <a:gd name="connsiteY6" fmla="*/ 9417 h 314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3668" h="3147998">
                <a:moveTo>
                  <a:pt x="183295" y="0"/>
                </a:moveTo>
                <a:lnTo>
                  <a:pt x="2273668" y="0"/>
                </a:lnTo>
                <a:lnTo>
                  <a:pt x="2273668" y="3147998"/>
                </a:lnTo>
                <a:lnTo>
                  <a:pt x="2096300" y="3147998"/>
                </a:lnTo>
                <a:lnTo>
                  <a:pt x="2033714" y="3144814"/>
                </a:lnTo>
                <a:cubicBezTo>
                  <a:pt x="895944" y="3028420"/>
                  <a:pt x="0" y="2060597"/>
                  <a:pt x="0" y="886966"/>
                </a:cubicBezTo>
                <a:cubicBezTo>
                  <a:pt x="0" y="576250"/>
                  <a:pt x="63712" y="279606"/>
                  <a:pt x="178732" y="94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550F3CE-BAE9-3916-42CA-F4D906FA5173}"/>
              </a:ext>
            </a:extLst>
          </p:cNvPr>
          <p:cNvSpPr/>
          <p:nvPr userDrawn="1"/>
        </p:nvSpPr>
        <p:spPr>
          <a:xfrm>
            <a:off x="9883919" y="2"/>
            <a:ext cx="2254928" cy="3141557"/>
          </a:xfrm>
          <a:custGeom>
            <a:avLst/>
            <a:gdLst>
              <a:gd name="connsiteX0" fmla="*/ 0 w 2254928"/>
              <a:gd name="connsiteY0" fmla="*/ 0 h 3141557"/>
              <a:gd name="connsiteX1" fmla="*/ 2080472 w 2254928"/>
              <a:gd name="connsiteY1" fmla="*/ 0 h 3141557"/>
              <a:gd name="connsiteX2" fmla="*/ 2154269 w 2254928"/>
              <a:gd name="connsiteY2" fmla="*/ 202607 h 3141557"/>
              <a:gd name="connsiteX3" fmla="*/ 2254928 w 2254928"/>
              <a:gd name="connsiteY3" fmla="*/ 871976 h 3141557"/>
              <a:gd name="connsiteX4" fmla="*/ 231934 w 2254928"/>
              <a:gd name="connsiteY4" fmla="*/ 3128339 h 3141557"/>
              <a:gd name="connsiteX5" fmla="*/ 19 w 2254928"/>
              <a:gd name="connsiteY5" fmla="*/ 3141557 h 3141557"/>
              <a:gd name="connsiteX6" fmla="*/ 0 w 2254928"/>
              <a:gd name="connsiteY6" fmla="*/ 3141557 h 3141557"/>
              <a:gd name="connsiteX7" fmla="*/ 0 w 2254928"/>
              <a:gd name="connsiteY7" fmla="*/ 2729990 h 3141557"/>
              <a:gd name="connsiteX8" fmla="*/ 0 w 2254928"/>
              <a:gd name="connsiteY8" fmla="*/ 2344136 h 3141557"/>
              <a:gd name="connsiteX9" fmla="*/ 0 w 2254928"/>
              <a:gd name="connsiteY9" fmla="*/ 1983167 h 3141557"/>
              <a:gd name="connsiteX10" fmla="*/ 0 w 2254928"/>
              <a:gd name="connsiteY10" fmla="*/ 1646252 h 3141557"/>
              <a:gd name="connsiteX11" fmla="*/ 0 w 2254928"/>
              <a:gd name="connsiteY11" fmla="*/ 1332565 h 3141557"/>
              <a:gd name="connsiteX12" fmla="*/ 0 w 2254928"/>
              <a:gd name="connsiteY12" fmla="*/ 1041273 h 3141557"/>
              <a:gd name="connsiteX13" fmla="*/ 0 w 2254928"/>
              <a:gd name="connsiteY13" fmla="*/ 771549 h 3141557"/>
              <a:gd name="connsiteX14" fmla="*/ 0 w 2254928"/>
              <a:gd name="connsiteY14" fmla="*/ 522561 h 3141557"/>
              <a:gd name="connsiteX15" fmla="*/ 0 w 2254928"/>
              <a:gd name="connsiteY15" fmla="*/ 293482 h 3141557"/>
              <a:gd name="connsiteX16" fmla="*/ 0 w 2254928"/>
              <a:gd name="connsiteY16" fmla="*/ 83481 h 3141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54928" h="3141557">
                <a:moveTo>
                  <a:pt x="0" y="0"/>
                </a:moveTo>
                <a:lnTo>
                  <a:pt x="2080472" y="0"/>
                </a:lnTo>
                <a:lnTo>
                  <a:pt x="2154269" y="202607"/>
                </a:lnTo>
                <a:cubicBezTo>
                  <a:pt x="2219730" y="414134"/>
                  <a:pt x="2254928" y="638939"/>
                  <a:pt x="2254928" y="871976"/>
                </a:cubicBezTo>
                <a:cubicBezTo>
                  <a:pt x="2254928" y="2045607"/>
                  <a:pt x="1374977" y="3005515"/>
                  <a:pt x="231934" y="3128339"/>
                </a:cubicBezTo>
                <a:lnTo>
                  <a:pt x="19" y="3141557"/>
                </a:lnTo>
                <a:lnTo>
                  <a:pt x="0" y="3141557"/>
                </a:lnTo>
                <a:lnTo>
                  <a:pt x="0" y="2729990"/>
                </a:lnTo>
                <a:lnTo>
                  <a:pt x="0" y="2344136"/>
                </a:lnTo>
                <a:lnTo>
                  <a:pt x="0" y="1983167"/>
                </a:lnTo>
                <a:lnTo>
                  <a:pt x="0" y="1646252"/>
                </a:lnTo>
                <a:lnTo>
                  <a:pt x="0" y="1332565"/>
                </a:lnTo>
                <a:lnTo>
                  <a:pt x="0" y="1041273"/>
                </a:lnTo>
                <a:lnTo>
                  <a:pt x="0" y="771549"/>
                </a:lnTo>
                <a:lnTo>
                  <a:pt x="0" y="522561"/>
                </a:lnTo>
                <a:lnTo>
                  <a:pt x="0" y="293482"/>
                </a:lnTo>
                <a:lnTo>
                  <a:pt x="0" y="834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D83F65A0-0C52-48AD-DC5D-B5D3BF3CC188}"/>
              </a:ext>
            </a:extLst>
          </p:cNvPr>
          <p:cNvSpPr/>
          <p:nvPr userDrawn="1"/>
        </p:nvSpPr>
        <p:spPr>
          <a:xfrm>
            <a:off x="8395730" y="2"/>
            <a:ext cx="2959203" cy="2352793"/>
          </a:xfrm>
          <a:custGeom>
            <a:avLst/>
            <a:gdLst>
              <a:gd name="connsiteX0" fmla="*/ 289830 w 2959203"/>
              <a:gd name="connsiteY0" fmla="*/ 0 h 2352793"/>
              <a:gd name="connsiteX1" fmla="*/ 2669374 w 2959203"/>
              <a:gd name="connsiteY1" fmla="*/ 0 h 2352793"/>
              <a:gd name="connsiteX2" fmla="*/ 2706511 w 2959203"/>
              <a:gd name="connsiteY2" fmla="*/ 49584 h 2352793"/>
              <a:gd name="connsiteX3" fmla="*/ 2951565 w 2959203"/>
              <a:gd name="connsiteY3" fmla="*/ 724493 h 2352793"/>
              <a:gd name="connsiteX4" fmla="*/ 2959203 w 2959203"/>
              <a:gd name="connsiteY4" fmla="*/ 875514 h 2352793"/>
              <a:gd name="connsiteX5" fmla="*/ 2959203 w 2959203"/>
              <a:gd name="connsiteY5" fmla="*/ 875554 h 2352793"/>
              <a:gd name="connsiteX6" fmla="*/ 2951565 w 2959203"/>
              <a:gd name="connsiteY6" fmla="*/ 1026575 h 2352793"/>
              <a:gd name="connsiteX7" fmla="*/ 1479602 w 2959203"/>
              <a:gd name="connsiteY7" fmla="*/ 2352793 h 2352793"/>
              <a:gd name="connsiteX8" fmla="*/ 0 w 2959203"/>
              <a:gd name="connsiteY8" fmla="*/ 875534 h 2352793"/>
              <a:gd name="connsiteX9" fmla="*/ 252694 w 2959203"/>
              <a:gd name="connsiteY9" fmla="*/ 49584 h 235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59203" h="2352793">
                <a:moveTo>
                  <a:pt x="289830" y="0"/>
                </a:moveTo>
                <a:lnTo>
                  <a:pt x="2669374" y="0"/>
                </a:lnTo>
                <a:lnTo>
                  <a:pt x="2706511" y="49584"/>
                </a:lnTo>
                <a:cubicBezTo>
                  <a:pt x="2839459" y="246061"/>
                  <a:pt x="2926309" y="476187"/>
                  <a:pt x="2951565" y="724493"/>
                </a:cubicBezTo>
                <a:lnTo>
                  <a:pt x="2959203" y="875514"/>
                </a:lnTo>
                <a:lnTo>
                  <a:pt x="2959203" y="875554"/>
                </a:lnTo>
                <a:lnTo>
                  <a:pt x="2951565" y="1026575"/>
                </a:lnTo>
                <a:cubicBezTo>
                  <a:pt x="2875795" y="1771492"/>
                  <a:pt x="2245691" y="2352793"/>
                  <a:pt x="1479602" y="2352793"/>
                </a:cubicBezTo>
                <a:cubicBezTo>
                  <a:pt x="662440" y="2352793"/>
                  <a:pt x="0" y="1691401"/>
                  <a:pt x="0" y="875534"/>
                </a:cubicBezTo>
                <a:cubicBezTo>
                  <a:pt x="0" y="569583"/>
                  <a:pt x="93156" y="285356"/>
                  <a:pt x="252694" y="495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8FA7F58-C470-6376-9DB1-DE7034C491E8}"/>
              </a:ext>
            </a:extLst>
          </p:cNvPr>
          <p:cNvSpPr/>
          <p:nvPr userDrawn="1"/>
        </p:nvSpPr>
        <p:spPr>
          <a:xfrm>
            <a:off x="1390854" y="3130662"/>
            <a:ext cx="3106248" cy="3748831"/>
          </a:xfrm>
          <a:custGeom>
            <a:avLst/>
            <a:gdLst>
              <a:gd name="connsiteX0" fmla="*/ 0 w 3106248"/>
              <a:gd name="connsiteY0" fmla="*/ 0 h 3748831"/>
              <a:gd name="connsiteX1" fmla="*/ 3106248 w 3106248"/>
              <a:gd name="connsiteY1" fmla="*/ 3748831 h 3748831"/>
              <a:gd name="connsiteX2" fmla="*/ 0 w 3106248"/>
              <a:gd name="connsiteY2" fmla="*/ 3748831 h 37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6248" h="3748831">
                <a:moveTo>
                  <a:pt x="0" y="0"/>
                </a:moveTo>
                <a:lnTo>
                  <a:pt x="3106248" y="3748831"/>
                </a:lnTo>
                <a:lnTo>
                  <a:pt x="0" y="3748831"/>
                </a:lnTo>
                <a:close/>
              </a:path>
            </a:pathLst>
          </a:custGeom>
          <a:solidFill>
            <a:schemeClr val="accent2">
              <a:alpha val="99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27C9E57-563E-7980-7B3C-45FAD9C386F4}"/>
              </a:ext>
            </a:extLst>
          </p:cNvPr>
          <p:cNvSpPr/>
          <p:nvPr userDrawn="1"/>
        </p:nvSpPr>
        <p:spPr>
          <a:xfrm>
            <a:off x="0" y="3130661"/>
            <a:ext cx="1400640" cy="3748832"/>
          </a:xfrm>
          <a:custGeom>
            <a:avLst/>
            <a:gdLst>
              <a:gd name="connsiteX0" fmla="*/ 1400640 w 1400640"/>
              <a:gd name="connsiteY0" fmla="*/ 0 h 3748832"/>
              <a:gd name="connsiteX1" fmla="*/ 1400640 w 1400640"/>
              <a:gd name="connsiteY1" fmla="*/ 3748832 h 3748832"/>
              <a:gd name="connsiteX2" fmla="*/ 0 w 1400640"/>
              <a:gd name="connsiteY2" fmla="*/ 3748832 h 3748832"/>
              <a:gd name="connsiteX3" fmla="*/ 0 w 1400640"/>
              <a:gd name="connsiteY3" fmla="*/ 1684743 h 3748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0640" h="3748832">
                <a:moveTo>
                  <a:pt x="1400640" y="0"/>
                </a:moveTo>
                <a:lnTo>
                  <a:pt x="1400640" y="3748832"/>
                </a:lnTo>
                <a:lnTo>
                  <a:pt x="0" y="3748832"/>
                </a:lnTo>
                <a:lnTo>
                  <a:pt x="0" y="16847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3776472"/>
            <a:ext cx="6400800" cy="768096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5600" y="4718304"/>
            <a:ext cx="6400800" cy="512064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178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459EA3C-8B88-5F1F-531E-7DA7DE55710B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496" y="2103120"/>
            <a:ext cx="11119104" cy="44348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04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0C0F070-237F-C60F-3458-4D4D9BA0A222}"/>
              </a:ext>
            </a:extLst>
          </p:cNvPr>
          <p:cNvSpPr/>
          <p:nvPr userDrawn="1"/>
        </p:nvSpPr>
        <p:spPr>
          <a:xfrm>
            <a:off x="9866106" y="0"/>
            <a:ext cx="2325894" cy="2180854"/>
          </a:xfrm>
          <a:custGeom>
            <a:avLst/>
            <a:gdLst>
              <a:gd name="connsiteX0" fmla="*/ 2066927 w 2325894"/>
              <a:gd name="connsiteY0" fmla="*/ 0 h 2180854"/>
              <a:gd name="connsiteX1" fmla="*/ 2098882 w 2325894"/>
              <a:gd name="connsiteY1" fmla="*/ 0 h 2180854"/>
              <a:gd name="connsiteX2" fmla="*/ 2128893 w 2325894"/>
              <a:gd name="connsiteY2" fmla="*/ 44463 h 2180854"/>
              <a:gd name="connsiteX3" fmla="*/ 2269798 w 2325894"/>
              <a:gd name="connsiteY3" fmla="*/ 120493 h 2180854"/>
              <a:gd name="connsiteX4" fmla="*/ 2325894 w 2325894"/>
              <a:gd name="connsiteY4" fmla="*/ 126162 h 2180854"/>
              <a:gd name="connsiteX5" fmla="*/ 2325894 w 2325894"/>
              <a:gd name="connsiteY5" fmla="*/ 149263 h 2180854"/>
              <a:gd name="connsiteX6" fmla="*/ 2265120 w 2325894"/>
              <a:gd name="connsiteY6" fmla="*/ 143117 h 2180854"/>
              <a:gd name="connsiteX7" fmla="*/ 2075647 w 2325894"/>
              <a:gd name="connsiteY7" fmla="*/ 16048 h 2180854"/>
              <a:gd name="connsiteX8" fmla="*/ 1926448 w 2325894"/>
              <a:gd name="connsiteY8" fmla="*/ 0 h 2180854"/>
              <a:gd name="connsiteX9" fmla="*/ 1950522 w 2325894"/>
              <a:gd name="connsiteY9" fmla="*/ 0 h 2180854"/>
              <a:gd name="connsiteX10" fmla="*/ 1952130 w 2325894"/>
              <a:gd name="connsiteY10" fmla="*/ 5167 h 2180854"/>
              <a:gd name="connsiteX11" fmla="*/ 2244242 w 2325894"/>
              <a:gd name="connsiteY11" fmla="*/ 244834 h 2180854"/>
              <a:gd name="connsiteX12" fmla="*/ 2325894 w 2325894"/>
              <a:gd name="connsiteY12" fmla="*/ 253091 h 2180854"/>
              <a:gd name="connsiteX13" fmla="*/ 2325894 w 2325894"/>
              <a:gd name="connsiteY13" fmla="*/ 276192 h 2180854"/>
              <a:gd name="connsiteX14" fmla="*/ 2239598 w 2325894"/>
              <a:gd name="connsiteY14" fmla="*/ 267464 h 2180854"/>
              <a:gd name="connsiteX15" fmla="*/ 1930848 w 2325894"/>
              <a:gd name="connsiteY15" fmla="*/ 14141 h 2180854"/>
              <a:gd name="connsiteX16" fmla="*/ 1794114 w 2325894"/>
              <a:gd name="connsiteY16" fmla="*/ 0 h 2180854"/>
              <a:gd name="connsiteX17" fmla="*/ 1818202 w 2325894"/>
              <a:gd name="connsiteY17" fmla="*/ 0 h 2180854"/>
              <a:gd name="connsiteX18" fmla="*/ 1835170 w 2325894"/>
              <a:gd name="connsiteY18" fmla="*/ 54535 h 2180854"/>
              <a:gd name="connsiteX19" fmla="*/ 2218687 w 2325894"/>
              <a:gd name="connsiteY19" fmla="*/ 369191 h 2180854"/>
              <a:gd name="connsiteX20" fmla="*/ 2325894 w 2325894"/>
              <a:gd name="connsiteY20" fmla="*/ 380032 h 2180854"/>
              <a:gd name="connsiteX21" fmla="*/ 2325894 w 2325894"/>
              <a:gd name="connsiteY21" fmla="*/ 403132 h 2180854"/>
              <a:gd name="connsiteX22" fmla="*/ 2214043 w 2325894"/>
              <a:gd name="connsiteY22" fmla="*/ 391825 h 2180854"/>
              <a:gd name="connsiteX23" fmla="*/ 1813889 w 2325894"/>
              <a:gd name="connsiteY23" fmla="*/ 63559 h 2180854"/>
              <a:gd name="connsiteX24" fmla="*/ 1661683 w 2325894"/>
              <a:gd name="connsiteY24" fmla="*/ 0 h 2180854"/>
              <a:gd name="connsiteX25" fmla="*/ 1685874 w 2325894"/>
              <a:gd name="connsiteY25" fmla="*/ 0 h 2180854"/>
              <a:gd name="connsiteX26" fmla="*/ 1718212 w 2325894"/>
              <a:gd name="connsiteY26" fmla="*/ 103965 h 2180854"/>
              <a:gd name="connsiteX27" fmla="*/ 2193133 w 2325894"/>
              <a:gd name="connsiteY27" fmla="*/ 493659 h 2180854"/>
              <a:gd name="connsiteX28" fmla="*/ 2325894 w 2325894"/>
              <a:gd name="connsiteY28" fmla="*/ 507083 h 2180854"/>
              <a:gd name="connsiteX29" fmla="*/ 2325894 w 2325894"/>
              <a:gd name="connsiteY29" fmla="*/ 530183 h 2180854"/>
              <a:gd name="connsiteX30" fmla="*/ 2188450 w 2325894"/>
              <a:gd name="connsiteY30" fmla="*/ 516288 h 2180854"/>
              <a:gd name="connsiteX31" fmla="*/ 1696817 w 2325894"/>
              <a:gd name="connsiteY31" fmla="*/ 112939 h 2180854"/>
              <a:gd name="connsiteX32" fmla="*/ 1531553 w 2325894"/>
              <a:gd name="connsiteY32" fmla="*/ 0 h 2180854"/>
              <a:gd name="connsiteX33" fmla="*/ 1554659 w 2325894"/>
              <a:gd name="connsiteY33" fmla="*/ 0 h 2180854"/>
              <a:gd name="connsiteX34" fmla="*/ 1555243 w 2325894"/>
              <a:gd name="connsiteY34" fmla="*/ 5776 h 2180854"/>
              <a:gd name="connsiteX35" fmla="*/ 2245588 w 2325894"/>
              <a:gd name="connsiteY35" fmla="*/ 629962 h 2180854"/>
              <a:gd name="connsiteX36" fmla="*/ 2325894 w 2325894"/>
              <a:gd name="connsiteY36" fmla="*/ 634030 h 2180854"/>
              <a:gd name="connsiteX37" fmla="*/ 2325894 w 2325894"/>
              <a:gd name="connsiteY37" fmla="*/ 657131 h 2180854"/>
              <a:gd name="connsiteX38" fmla="*/ 2243214 w 2325894"/>
              <a:gd name="connsiteY38" fmla="*/ 652943 h 2180854"/>
              <a:gd name="connsiteX39" fmla="*/ 1532607 w 2325894"/>
              <a:gd name="connsiteY39" fmla="*/ 10419 h 2180854"/>
              <a:gd name="connsiteX40" fmla="*/ 1404609 w 2325894"/>
              <a:gd name="connsiteY40" fmla="*/ 0 h 2180854"/>
              <a:gd name="connsiteX41" fmla="*/ 1427709 w 2325894"/>
              <a:gd name="connsiteY41" fmla="*/ 0 h 2180854"/>
              <a:gd name="connsiteX42" fmla="*/ 1430873 w 2325894"/>
              <a:gd name="connsiteY42" fmla="*/ 31287 h 2180854"/>
              <a:gd name="connsiteX43" fmla="*/ 2232606 w 2325894"/>
              <a:gd name="connsiteY43" fmla="*/ 756233 h 2180854"/>
              <a:gd name="connsiteX44" fmla="*/ 2325894 w 2325894"/>
              <a:gd name="connsiteY44" fmla="*/ 760959 h 2180854"/>
              <a:gd name="connsiteX45" fmla="*/ 2325894 w 2325894"/>
              <a:gd name="connsiteY45" fmla="*/ 784060 h 2180854"/>
              <a:gd name="connsiteX46" fmla="*/ 2230270 w 2325894"/>
              <a:gd name="connsiteY46" fmla="*/ 779216 h 2180854"/>
              <a:gd name="connsiteX47" fmla="*/ 1408246 w 2325894"/>
              <a:gd name="connsiteY47" fmla="*/ 35964 h 2180854"/>
              <a:gd name="connsiteX48" fmla="*/ 1274343 w 2325894"/>
              <a:gd name="connsiteY48" fmla="*/ 0 h 2180854"/>
              <a:gd name="connsiteX49" fmla="*/ 1300756 w 2325894"/>
              <a:gd name="connsiteY49" fmla="*/ 0 h 2180854"/>
              <a:gd name="connsiteX50" fmla="*/ 1306507 w 2325894"/>
              <a:gd name="connsiteY50" fmla="*/ 56884 h 2180854"/>
              <a:gd name="connsiteX51" fmla="*/ 2219643 w 2325894"/>
              <a:gd name="connsiteY51" fmla="*/ 882640 h 2180854"/>
              <a:gd name="connsiteX52" fmla="*/ 2325894 w 2325894"/>
              <a:gd name="connsiteY52" fmla="*/ 888022 h 2180854"/>
              <a:gd name="connsiteX53" fmla="*/ 2325894 w 2325894"/>
              <a:gd name="connsiteY53" fmla="*/ 911123 h 2180854"/>
              <a:gd name="connsiteX54" fmla="*/ 2217286 w 2325894"/>
              <a:gd name="connsiteY54" fmla="*/ 905621 h 2180854"/>
              <a:gd name="connsiteX55" fmla="*/ 1283761 w 2325894"/>
              <a:gd name="connsiteY55" fmla="*/ 61528 h 2180854"/>
              <a:gd name="connsiteX56" fmla="*/ 1146071 w 2325894"/>
              <a:gd name="connsiteY56" fmla="*/ 0 h 2180854"/>
              <a:gd name="connsiteX57" fmla="*/ 1169414 w 2325894"/>
              <a:gd name="connsiteY57" fmla="*/ 0 h 2180854"/>
              <a:gd name="connsiteX58" fmla="*/ 1182030 w 2325894"/>
              <a:gd name="connsiteY58" fmla="*/ 82429 h 2180854"/>
              <a:gd name="connsiteX59" fmla="*/ 2206679 w 2325894"/>
              <a:gd name="connsiteY59" fmla="*/ 1008912 h 2180854"/>
              <a:gd name="connsiteX60" fmla="*/ 2325894 w 2325894"/>
              <a:gd name="connsiteY60" fmla="*/ 1014951 h 2180854"/>
              <a:gd name="connsiteX61" fmla="*/ 2325894 w 2325894"/>
              <a:gd name="connsiteY61" fmla="*/ 1038052 h 2180854"/>
              <a:gd name="connsiteX62" fmla="*/ 2204323 w 2325894"/>
              <a:gd name="connsiteY62" fmla="*/ 1031893 h 2180854"/>
              <a:gd name="connsiteX63" fmla="*/ 1159398 w 2325894"/>
              <a:gd name="connsiteY63" fmla="*/ 87072 h 2180854"/>
              <a:gd name="connsiteX64" fmla="*/ 1017789 w 2325894"/>
              <a:gd name="connsiteY64" fmla="*/ 0 h 2180854"/>
              <a:gd name="connsiteX65" fmla="*/ 1041132 w 2325894"/>
              <a:gd name="connsiteY65" fmla="*/ 0 h 2180854"/>
              <a:gd name="connsiteX66" fmla="*/ 1057661 w 2325894"/>
              <a:gd name="connsiteY66" fmla="*/ 107992 h 2180854"/>
              <a:gd name="connsiteX67" fmla="*/ 2193716 w 2325894"/>
              <a:gd name="connsiteY67" fmla="*/ 1135208 h 2180854"/>
              <a:gd name="connsiteX68" fmla="*/ 2325894 w 2325894"/>
              <a:gd name="connsiteY68" fmla="*/ 1141903 h 2180854"/>
              <a:gd name="connsiteX69" fmla="*/ 2325894 w 2325894"/>
              <a:gd name="connsiteY69" fmla="*/ 1165004 h 2180854"/>
              <a:gd name="connsiteX70" fmla="*/ 2191361 w 2325894"/>
              <a:gd name="connsiteY70" fmla="*/ 1158189 h 2180854"/>
              <a:gd name="connsiteX71" fmla="*/ 1035029 w 2325894"/>
              <a:gd name="connsiteY71" fmla="*/ 112636 h 2180854"/>
              <a:gd name="connsiteX72" fmla="*/ 889397 w 2325894"/>
              <a:gd name="connsiteY72" fmla="*/ 0 h 2180854"/>
              <a:gd name="connsiteX73" fmla="*/ 912837 w 2325894"/>
              <a:gd name="connsiteY73" fmla="*/ 0 h 2180854"/>
              <a:gd name="connsiteX74" fmla="*/ 933296 w 2325894"/>
              <a:gd name="connsiteY74" fmla="*/ 133667 h 2180854"/>
              <a:gd name="connsiteX75" fmla="*/ 2180754 w 2325894"/>
              <a:gd name="connsiteY75" fmla="*/ 1261608 h 2180854"/>
              <a:gd name="connsiteX76" fmla="*/ 2325894 w 2325894"/>
              <a:gd name="connsiteY76" fmla="*/ 1268960 h 2180854"/>
              <a:gd name="connsiteX77" fmla="*/ 2325894 w 2325894"/>
              <a:gd name="connsiteY77" fmla="*/ 1292061 h 2180854"/>
              <a:gd name="connsiteX78" fmla="*/ 2178378 w 2325894"/>
              <a:gd name="connsiteY78" fmla="*/ 1284588 h 2180854"/>
              <a:gd name="connsiteX79" fmla="*/ 910550 w 2325894"/>
              <a:gd name="connsiteY79" fmla="*/ 138199 h 2180854"/>
              <a:gd name="connsiteX80" fmla="*/ 761929 w 2325894"/>
              <a:gd name="connsiteY80" fmla="*/ 0 h 2180854"/>
              <a:gd name="connsiteX81" fmla="*/ 785032 w 2325894"/>
              <a:gd name="connsiteY81" fmla="*/ 0 h 2180854"/>
              <a:gd name="connsiteX82" fmla="*/ 785312 w 2325894"/>
              <a:gd name="connsiteY82" fmla="*/ 5523 h 2180854"/>
              <a:gd name="connsiteX83" fmla="*/ 2167790 w 2325894"/>
              <a:gd name="connsiteY83" fmla="*/ 1387884 h 2180854"/>
              <a:gd name="connsiteX84" fmla="*/ 2325894 w 2325894"/>
              <a:gd name="connsiteY84" fmla="*/ 1395894 h 2180854"/>
              <a:gd name="connsiteX85" fmla="*/ 2325894 w 2325894"/>
              <a:gd name="connsiteY85" fmla="*/ 1418995 h 2180854"/>
              <a:gd name="connsiteX86" fmla="*/ 2165434 w 2325894"/>
              <a:gd name="connsiteY86" fmla="*/ 1410866 h 2180854"/>
              <a:gd name="connsiteX87" fmla="*/ 762328 w 2325894"/>
              <a:gd name="connsiteY87" fmla="*/ 7877 h 2180854"/>
              <a:gd name="connsiteX88" fmla="*/ 634980 w 2325894"/>
              <a:gd name="connsiteY88" fmla="*/ 0 h 2180854"/>
              <a:gd name="connsiteX89" fmla="*/ 658083 w 2325894"/>
              <a:gd name="connsiteY89" fmla="*/ 0 h 2180854"/>
              <a:gd name="connsiteX90" fmla="*/ 659019 w 2325894"/>
              <a:gd name="connsiteY90" fmla="*/ 18476 h 2180854"/>
              <a:gd name="connsiteX91" fmla="*/ 2154827 w 2325894"/>
              <a:gd name="connsiteY91" fmla="*/ 1514157 h 2180854"/>
              <a:gd name="connsiteX92" fmla="*/ 2325894 w 2325894"/>
              <a:gd name="connsiteY92" fmla="*/ 1522823 h 2180854"/>
              <a:gd name="connsiteX93" fmla="*/ 2325894 w 2325894"/>
              <a:gd name="connsiteY93" fmla="*/ 1545924 h 2180854"/>
              <a:gd name="connsiteX94" fmla="*/ 2152472 w 2325894"/>
              <a:gd name="connsiteY94" fmla="*/ 1537138 h 2180854"/>
              <a:gd name="connsiteX95" fmla="*/ 636036 w 2325894"/>
              <a:gd name="connsiteY95" fmla="*/ 20831 h 2180854"/>
              <a:gd name="connsiteX96" fmla="*/ 507911 w 2325894"/>
              <a:gd name="connsiteY96" fmla="*/ 0 h 2180854"/>
              <a:gd name="connsiteX97" fmla="*/ 531128 w 2325894"/>
              <a:gd name="connsiteY97" fmla="*/ 0 h 2180854"/>
              <a:gd name="connsiteX98" fmla="*/ 532727 w 2325894"/>
              <a:gd name="connsiteY98" fmla="*/ 31559 h 2180854"/>
              <a:gd name="connsiteX99" fmla="*/ 2141864 w 2325894"/>
              <a:gd name="connsiteY99" fmla="*/ 1640562 h 2180854"/>
              <a:gd name="connsiteX100" fmla="*/ 2325894 w 2325894"/>
              <a:gd name="connsiteY100" fmla="*/ 1649885 h 2180854"/>
              <a:gd name="connsiteX101" fmla="*/ 2325894 w 2325894"/>
              <a:gd name="connsiteY101" fmla="*/ 1672981 h 2180854"/>
              <a:gd name="connsiteX102" fmla="*/ 2139488 w 2325894"/>
              <a:gd name="connsiteY102" fmla="*/ 1663539 h 2180854"/>
              <a:gd name="connsiteX103" fmla="*/ 509624 w 2325894"/>
              <a:gd name="connsiteY103" fmla="*/ 33818 h 2180854"/>
              <a:gd name="connsiteX104" fmla="*/ 380961 w 2325894"/>
              <a:gd name="connsiteY104" fmla="*/ 0 h 2180854"/>
              <a:gd name="connsiteX105" fmla="*/ 404065 w 2325894"/>
              <a:gd name="connsiteY105" fmla="*/ 0 h 2180854"/>
              <a:gd name="connsiteX106" fmla="*/ 406316 w 2325894"/>
              <a:gd name="connsiteY106" fmla="*/ 44437 h 2180854"/>
              <a:gd name="connsiteX107" fmla="*/ 2128900 w 2325894"/>
              <a:gd name="connsiteY107" fmla="*/ 1766854 h 2180854"/>
              <a:gd name="connsiteX108" fmla="*/ 2325894 w 2325894"/>
              <a:gd name="connsiteY108" fmla="*/ 1776833 h 2180854"/>
              <a:gd name="connsiteX109" fmla="*/ 2325894 w 2325894"/>
              <a:gd name="connsiteY109" fmla="*/ 1799934 h 2180854"/>
              <a:gd name="connsiteX110" fmla="*/ 2126525 w 2325894"/>
              <a:gd name="connsiteY110" fmla="*/ 1789835 h 2180854"/>
              <a:gd name="connsiteX111" fmla="*/ 383332 w 2325894"/>
              <a:gd name="connsiteY111" fmla="*/ 46792 h 2180854"/>
              <a:gd name="connsiteX112" fmla="*/ 254013 w 2325894"/>
              <a:gd name="connsiteY112" fmla="*/ 0 h 2180854"/>
              <a:gd name="connsiteX113" fmla="*/ 277116 w 2325894"/>
              <a:gd name="connsiteY113" fmla="*/ 0 h 2180854"/>
              <a:gd name="connsiteX114" fmla="*/ 280023 w 2325894"/>
              <a:gd name="connsiteY114" fmla="*/ 57371 h 2180854"/>
              <a:gd name="connsiteX115" fmla="*/ 2115917 w 2325894"/>
              <a:gd name="connsiteY115" fmla="*/ 1893125 h 2180854"/>
              <a:gd name="connsiteX116" fmla="*/ 2325894 w 2325894"/>
              <a:gd name="connsiteY116" fmla="*/ 1903762 h 2180854"/>
              <a:gd name="connsiteX117" fmla="*/ 2325894 w 2325894"/>
              <a:gd name="connsiteY117" fmla="*/ 1926863 h 2180854"/>
              <a:gd name="connsiteX118" fmla="*/ 2113563 w 2325894"/>
              <a:gd name="connsiteY118" fmla="*/ 1916107 h 2180854"/>
              <a:gd name="connsiteX119" fmla="*/ 257040 w 2325894"/>
              <a:gd name="connsiteY119" fmla="*/ 59745 h 2180854"/>
              <a:gd name="connsiteX120" fmla="*/ 126949 w 2325894"/>
              <a:gd name="connsiteY120" fmla="*/ 0 h 2180854"/>
              <a:gd name="connsiteX121" fmla="*/ 150160 w 2325894"/>
              <a:gd name="connsiteY121" fmla="*/ 0 h 2180854"/>
              <a:gd name="connsiteX122" fmla="*/ 153729 w 2325894"/>
              <a:gd name="connsiteY122" fmla="*/ 70454 h 2180854"/>
              <a:gd name="connsiteX123" fmla="*/ 2102955 w 2325894"/>
              <a:gd name="connsiteY123" fmla="*/ 2019530 h 2180854"/>
              <a:gd name="connsiteX124" fmla="*/ 2325894 w 2325894"/>
              <a:gd name="connsiteY124" fmla="*/ 2030824 h 2180854"/>
              <a:gd name="connsiteX125" fmla="*/ 2325894 w 2325894"/>
              <a:gd name="connsiteY125" fmla="*/ 2053925 h 2180854"/>
              <a:gd name="connsiteX126" fmla="*/ 2100598 w 2325894"/>
              <a:gd name="connsiteY126" fmla="*/ 2042512 h 2180854"/>
              <a:gd name="connsiteX127" fmla="*/ 130633 w 2325894"/>
              <a:gd name="connsiteY127" fmla="*/ 72714 h 2180854"/>
              <a:gd name="connsiteX128" fmla="*/ 0 w 2325894"/>
              <a:gd name="connsiteY128" fmla="*/ 0 h 2180854"/>
              <a:gd name="connsiteX129" fmla="*/ 23103 w 2325894"/>
              <a:gd name="connsiteY129" fmla="*/ 0 h 2180854"/>
              <a:gd name="connsiteX130" fmla="*/ 27324 w 2325894"/>
              <a:gd name="connsiteY130" fmla="*/ 83311 h 2180854"/>
              <a:gd name="connsiteX131" fmla="*/ 2089991 w 2325894"/>
              <a:gd name="connsiteY131" fmla="*/ 2145803 h 2180854"/>
              <a:gd name="connsiteX132" fmla="*/ 2325894 w 2325894"/>
              <a:gd name="connsiteY132" fmla="*/ 2157753 h 2180854"/>
              <a:gd name="connsiteX133" fmla="*/ 2325894 w 2325894"/>
              <a:gd name="connsiteY133" fmla="*/ 2180854 h 2180854"/>
              <a:gd name="connsiteX134" fmla="*/ 2087636 w 2325894"/>
              <a:gd name="connsiteY134" fmla="*/ 2168784 h 2180854"/>
              <a:gd name="connsiteX135" fmla="*/ 4341 w 2325894"/>
              <a:gd name="connsiteY135" fmla="*/ 85667 h 2180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325894" h="2180854">
                <a:moveTo>
                  <a:pt x="2066927" y="0"/>
                </a:moveTo>
                <a:lnTo>
                  <a:pt x="2098882" y="0"/>
                </a:lnTo>
                <a:lnTo>
                  <a:pt x="2128893" y="44463"/>
                </a:lnTo>
                <a:cubicBezTo>
                  <a:pt x="2166753" y="82308"/>
                  <a:pt x="2215417" y="109341"/>
                  <a:pt x="2269798" y="120493"/>
                </a:cubicBezTo>
                <a:lnTo>
                  <a:pt x="2325894" y="126162"/>
                </a:lnTo>
                <a:lnTo>
                  <a:pt x="2325894" y="149263"/>
                </a:lnTo>
                <a:lnTo>
                  <a:pt x="2265120" y="143117"/>
                </a:lnTo>
                <a:cubicBezTo>
                  <a:pt x="2186576" y="127002"/>
                  <a:pt x="2119077" y="80290"/>
                  <a:pt x="2075647" y="16048"/>
                </a:cubicBezTo>
                <a:close/>
                <a:moveTo>
                  <a:pt x="1926448" y="0"/>
                </a:moveTo>
                <a:lnTo>
                  <a:pt x="1950522" y="0"/>
                </a:lnTo>
                <a:lnTo>
                  <a:pt x="1952130" y="5167"/>
                </a:lnTo>
                <a:cubicBezTo>
                  <a:pt x="2003529" y="126455"/>
                  <a:pt x="2112323" y="217766"/>
                  <a:pt x="2244242" y="244834"/>
                </a:cubicBezTo>
                <a:lnTo>
                  <a:pt x="2325894" y="253091"/>
                </a:lnTo>
                <a:lnTo>
                  <a:pt x="2325894" y="276192"/>
                </a:lnTo>
                <a:lnTo>
                  <a:pt x="2239598" y="267464"/>
                </a:lnTo>
                <a:cubicBezTo>
                  <a:pt x="2100173" y="238852"/>
                  <a:pt x="1985178" y="142334"/>
                  <a:pt x="1930848" y="14141"/>
                </a:cubicBezTo>
                <a:close/>
                <a:moveTo>
                  <a:pt x="1794114" y="0"/>
                </a:moveTo>
                <a:lnTo>
                  <a:pt x="1818202" y="0"/>
                </a:lnTo>
                <a:lnTo>
                  <a:pt x="1835170" y="54535"/>
                </a:lnTo>
                <a:cubicBezTo>
                  <a:pt x="1902650" y="213778"/>
                  <a:pt x="2045483" y="333656"/>
                  <a:pt x="2218687" y="369191"/>
                </a:cubicBezTo>
                <a:lnTo>
                  <a:pt x="2325894" y="380032"/>
                </a:lnTo>
                <a:lnTo>
                  <a:pt x="2325894" y="403132"/>
                </a:lnTo>
                <a:lnTo>
                  <a:pt x="2214043" y="391825"/>
                </a:lnTo>
                <a:cubicBezTo>
                  <a:pt x="2033333" y="354761"/>
                  <a:pt x="1884299" y="229720"/>
                  <a:pt x="1813889" y="63559"/>
                </a:cubicBezTo>
                <a:close/>
                <a:moveTo>
                  <a:pt x="1661683" y="0"/>
                </a:moveTo>
                <a:lnTo>
                  <a:pt x="1685874" y="0"/>
                </a:lnTo>
                <a:lnTo>
                  <a:pt x="1718212" y="103965"/>
                </a:lnTo>
                <a:cubicBezTo>
                  <a:pt x="1801772" y="301203"/>
                  <a:pt x="1978643" y="449654"/>
                  <a:pt x="2193133" y="493659"/>
                </a:cubicBezTo>
                <a:lnTo>
                  <a:pt x="2325894" y="507083"/>
                </a:lnTo>
                <a:lnTo>
                  <a:pt x="2325894" y="530183"/>
                </a:lnTo>
                <a:lnTo>
                  <a:pt x="2188450" y="516288"/>
                </a:lnTo>
                <a:cubicBezTo>
                  <a:pt x="1966399" y="470740"/>
                  <a:pt x="1783312" y="317082"/>
                  <a:pt x="1696817" y="112939"/>
                </a:cubicBezTo>
                <a:close/>
                <a:moveTo>
                  <a:pt x="1531553" y="0"/>
                </a:moveTo>
                <a:lnTo>
                  <a:pt x="1554659" y="0"/>
                </a:lnTo>
                <a:lnTo>
                  <a:pt x="1555243" y="5776"/>
                </a:lnTo>
                <a:cubicBezTo>
                  <a:pt x="1623483" y="338327"/>
                  <a:pt x="1902268" y="594992"/>
                  <a:pt x="2245588" y="629962"/>
                </a:cubicBezTo>
                <a:lnTo>
                  <a:pt x="2325894" y="634030"/>
                </a:lnTo>
                <a:lnTo>
                  <a:pt x="2325894" y="657131"/>
                </a:lnTo>
                <a:lnTo>
                  <a:pt x="2243214" y="652943"/>
                </a:lnTo>
                <a:cubicBezTo>
                  <a:pt x="1889750" y="616944"/>
                  <a:pt x="1602834" y="352727"/>
                  <a:pt x="1532607" y="10419"/>
                </a:cubicBezTo>
                <a:close/>
                <a:moveTo>
                  <a:pt x="1404609" y="0"/>
                </a:moveTo>
                <a:lnTo>
                  <a:pt x="1427709" y="0"/>
                </a:lnTo>
                <a:lnTo>
                  <a:pt x="1430873" y="31287"/>
                </a:lnTo>
                <a:cubicBezTo>
                  <a:pt x="1510102" y="417452"/>
                  <a:pt x="1833798" y="715609"/>
                  <a:pt x="2232606" y="756233"/>
                </a:cubicBezTo>
                <a:lnTo>
                  <a:pt x="2325894" y="760959"/>
                </a:lnTo>
                <a:lnTo>
                  <a:pt x="2325894" y="784060"/>
                </a:lnTo>
                <a:lnTo>
                  <a:pt x="2230270" y="779216"/>
                </a:lnTo>
                <a:cubicBezTo>
                  <a:pt x="1821463" y="737574"/>
                  <a:pt x="1489501" y="431938"/>
                  <a:pt x="1408246" y="35964"/>
                </a:cubicBezTo>
                <a:close/>
                <a:moveTo>
                  <a:pt x="1274343" y="0"/>
                </a:moveTo>
                <a:lnTo>
                  <a:pt x="1300756" y="0"/>
                </a:lnTo>
                <a:lnTo>
                  <a:pt x="1306507" y="56884"/>
                </a:lnTo>
                <a:cubicBezTo>
                  <a:pt x="1396745" y="496788"/>
                  <a:pt x="1765420" y="836372"/>
                  <a:pt x="2219643" y="882640"/>
                </a:cubicBezTo>
                <a:lnTo>
                  <a:pt x="2325894" y="888022"/>
                </a:lnTo>
                <a:lnTo>
                  <a:pt x="2325894" y="911123"/>
                </a:lnTo>
                <a:lnTo>
                  <a:pt x="2217286" y="905621"/>
                </a:lnTo>
                <a:cubicBezTo>
                  <a:pt x="1752979" y="858324"/>
                  <a:pt x="1376027" y="511189"/>
                  <a:pt x="1283761" y="61528"/>
                </a:cubicBezTo>
                <a:close/>
                <a:moveTo>
                  <a:pt x="1146071" y="0"/>
                </a:moveTo>
                <a:lnTo>
                  <a:pt x="1169414" y="0"/>
                </a:lnTo>
                <a:lnTo>
                  <a:pt x="1182030" y="82429"/>
                </a:lnTo>
                <a:cubicBezTo>
                  <a:pt x="1283296" y="576000"/>
                  <a:pt x="1697029" y="957001"/>
                  <a:pt x="2206679" y="1008912"/>
                </a:cubicBezTo>
                <a:lnTo>
                  <a:pt x="2325894" y="1014951"/>
                </a:lnTo>
                <a:lnTo>
                  <a:pt x="2325894" y="1038052"/>
                </a:lnTo>
                <a:lnTo>
                  <a:pt x="2204323" y="1031893"/>
                </a:lnTo>
                <a:cubicBezTo>
                  <a:pt x="1684600" y="978953"/>
                  <a:pt x="1262670" y="590398"/>
                  <a:pt x="1159398" y="87072"/>
                </a:cubicBezTo>
                <a:close/>
                <a:moveTo>
                  <a:pt x="1017789" y="0"/>
                </a:moveTo>
                <a:lnTo>
                  <a:pt x="1041132" y="0"/>
                </a:lnTo>
                <a:lnTo>
                  <a:pt x="1057661" y="107992"/>
                </a:lnTo>
                <a:cubicBezTo>
                  <a:pt x="1169939" y="655229"/>
                  <a:pt x="1628650" y="1077653"/>
                  <a:pt x="2193716" y="1135208"/>
                </a:cubicBezTo>
                <a:lnTo>
                  <a:pt x="2325894" y="1141903"/>
                </a:lnTo>
                <a:lnTo>
                  <a:pt x="2325894" y="1165004"/>
                </a:lnTo>
                <a:lnTo>
                  <a:pt x="2191361" y="1158189"/>
                </a:lnTo>
                <a:cubicBezTo>
                  <a:pt x="1616222" y="1099606"/>
                  <a:pt x="1149313" y="669630"/>
                  <a:pt x="1035029" y="112636"/>
                </a:cubicBezTo>
                <a:close/>
                <a:moveTo>
                  <a:pt x="889397" y="0"/>
                </a:moveTo>
                <a:lnTo>
                  <a:pt x="912837" y="0"/>
                </a:lnTo>
                <a:lnTo>
                  <a:pt x="933296" y="133667"/>
                </a:lnTo>
                <a:cubicBezTo>
                  <a:pt x="1056582" y="734570"/>
                  <a:pt x="1560272" y="1198411"/>
                  <a:pt x="2180754" y="1261608"/>
                </a:cubicBezTo>
                <a:lnTo>
                  <a:pt x="2325894" y="1268960"/>
                </a:lnTo>
                <a:lnTo>
                  <a:pt x="2325894" y="1292061"/>
                </a:lnTo>
                <a:lnTo>
                  <a:pt x="2178378" y="1284588"/>
                </a:lnTo>
                <a:cubicBezTo>
                  <a:pt x="1547742" y="1220351"/>
                  <a:pt x="1035844" y="748879"/>
                  <a:pt x="910550" y="138199"/>
                </a:cubicBezTo>
                <a:close/>
                <a:moveTo>
                  <a:pt x="761929" y="0"/>
                </a:moveTo>
                <a:lnTo>
                  <a:pt x="785032" y="0"/>
                </a:lnTo>
                <a:lnTo>
                  <a:pt x="785312" y="5523"/>
                </a:lnTo>
                <a:cubicBezTo>
                  <a:pt x="859466" y="733364"/>
                  <a:pt x="1439889" y="1313736"/>
                  <a:pt x="2167790" y="1387884"/>
                </a:cubicBezTo>
                <a:lnTo>
                  <a:pt x="2325894" y="1395894"/>
                </a:lnTo>
                <a:lnTo>
                  <a:pt x="2325894" y="1418995"/>
                </a:lnTo>
                <a:lnTo>
                  <a:pt x="2165434" y="1410866"/>
                </a:lnTo>
                <a:cubicBezTo>
                  <a:pt x="1426685" y="1335609"/>
                  <a:pt x="837591" y="746563"/>
                  <a:pt x="762328" y="7877"/>
                </a:cubicBezTo>
                <a:close/>
                <a:moveTo>
                  <a:pt x="634980" y="0"/>
                </a:moveTo>
                <a:lnTo>
                  <a:pt x="658083" y="0"/>
                </a:lnTo>
                <a:lnTo>
                  <a:pt x="659019" y="18476"/>
                </a:lnTo>
                <a:cubicBezTo>
                  <a:pt x="739252" y="805990"/>
                  <a:pt x="1367247" y="1433931"/>
                  <a:pt x="2154827" y="1514157"/>
                </a:cubicBezTo>
                <a:lnTo>
                  <a:pt x="2325894" y="1522823"/>
                </a:lnTo>
                <a:lnTo>
                  <a:pt x="2325894" y="1545924"/>
                </a:lnTo>
                <a:lnTo>
                  <a:pt x="2152472" y="1537138"/>
                </a:lnTo>
                <a:cubicBezTo>
                  <a:pt x="1354048" y="1455804"/>
                  <a:pt x="717377" y="819188"/>
                  <a:pt x="636036" y="20831"/>
                </a:cubicBezTo>
                <a:close/>
                <a:moveTo>
                  <a:pt x="507911" y="0"/>
                </a:moveTo>
                <a:lnTo>
                  <a:pt x="531128" y="0"/>
                </a:lnTo>
                <a:lnTo>
                  <a:pt x="532727" y="31559"/>
                </a:lnTo>
                <a:cubicBezTo>
                  <a:pt x="619037" y="878744"/>
                  <a:pt x="1294606" y="1554259"/>
                  <a:pt x="2141864" y="1640562"/>
                </a:cubicBezTo>
                <a:lnTo>
                  <a:pt x="2325894" y="1649885"/>
                </a:lnTo>
                <a:lnTo>
                  <a:pt x="2325894" y="1672981"/>
                </a:lnTo>
                <a:lnTo>
                  <a:pt x="2139488" y="1663539"/>
                </a:lnTo>
                <a:cubicBezTo>
                  <a:pt x="1281294" y="1576127"/>
                  <a:pt x="597044" y="891939"/>
                  <a:pt x="509624" y="33818"/>
                </a:cubicBezTo>
                <a:close/>
                <a:moveTo>
                  <a:pt x="380961" y="0"/>
                </a:moveTo>
                <a:lnTo>
                  <a:pt x="404065" y="0"/>
                </a:lnTo>
                <a:lnTo>
                  <a:pt x="406316" y="44437"/>
                </a:lnTo>
                <a:cubicBezTo>
                  <a:pt x="498717" y="951387"/>
                  <a:pt x="1221951" y="1674473"/>
                  <a:pt x="2128900" y="1766854"/>
                </a:cubicBezTo>
                <a:lnTo>
                  <a:pt x="2325894" y="1776833"/>
                </a:lnTo>
                <a:lnTo>
                  <a:pt x="2325894" y="1799934"/>
                </a:lnTo>
                <a:lnTo>
                  <a:pt x="2126525" y="1789835"/>
                </a:lnTo>
                <a:cubicBezTo>
                  <a:pt x="1208653" y="1696346"/>
                  <a:pt x="476829" y="964585"/>
                  <a:pt x="383332" y="46792"/>
                </a:cubicBezTo>
                <a:close/>
                <a:moveTo>
                  <a:pt x="254013" y="0"/>
                </a:moveTo>
                <a:lnTo>
                  <a:pt x="277116" y="0"/>
                </a:lnTo>
                <a:lnTo>
                  <a:pt x="280023" y="57371"/>
                </a:lnTo>
                <a:cubicBezTo>
                  <a:pt x="378489" y="1023914"/>
                  <a:pt x="1149211" y="1794655"/>
                  <a:pt x="2115917" y="1893125"/>
                </a:cubicBezTo>
                <a:lnTo>
                  <a:pt x="2325894" y="1903762"/>
                </a:lnTo>
                <a:lnTo>
                  <a:pt x="2325894" y="1926863"/>
                </a:lnTo>
                <a:lnTo>
                  <a:pt x="2113563" y="1916107"/>
                </a:lnTo>
                <a:cubicBezTo>
                  <a:pt x="1136012" y="1816541"/>
                  <a:pt x="356615" y="1037211"/>
                  <a:pt x="257040" y="59745"/>
                </a:cubicBezTo>
                <a:close/>
                <a:moveTo>
                  <a:pt x="126949" y="0"/>
                </a:moveTo>
                <a:lnTo>
                  <a:pt x="150160" y="0"/>
                </a:lnTo>
                <a:lnTo>
                  <a:pt x="153729" y="70454"/>
                </a:lnTo>
                <a:cubicBezTo>
                  <a:pt x="258274" y="1096671"/>
                  <a:pt x="1076570" y="1914983"/>
                  <a:pt x="2102955" y="2019530"/>
                </a:cubicBezTo>
                <a:lnTo>
                  <a:pt x="2325894" y="2030824"/>
                </a:lnTo>
                <a:lnTo>
                  <a:pt x="2325894" y="2053925"/>
                </a:lnTo>
                <a:lnTo>
                  <a:pt x="2100598" y="2042512"/>
                </a:lnTo>
                <a:cubicBezTo>
                  <a:pt x="1063358" y="1936856"/>
                  <a:pt x="236298" y="1109866"/>
                  <a:pt x="130633" y="72714"/>
                </a:cubicBezTo>
                <a:close/>
                <a:moveTo>
                  <a:pt x="0" y="0"/>
                </a:moveTo>
                <a:lnTo>
                  <a:pt x="23103" y="0"/>
                </a:lnTo>
                <a:lnTo>
                  <a:pt x="27324" y="83311"/>
                </a:lnTo>
                <a:cubicBezTo>
                  <a:pt x="137958" y="1169290"/>
                  <a:pt x="1003916" y="2035178"/>
                  <a:pt x="2089991" y="2145803"/>
                </a:cubicBezTo>
                <a:lnTo>
                  <a:pt x="2325894" y="2157753"/>
                </a:lnTo>
                <a:lnTo>
                  <a:pt x="2325894" y="2180854"/>
                </a:lnTo>
                <a:lnTo>
                  <a:pt x="2087636" y="2168784"/>
                </a:lnTo>
                <a:cubicBezTo>
                  <a:pt x="990717" y="2057051"/>
                  <a:pt x="116084" y="1182492"/>
                  <a:pt x="4341" y="85667"/>
                </a:cubicBezTo>
                <a:close/>
              </a:path>
            </a:pathLst>
          </a:custGeom>
          <a:solidFill>
            <a:srgbClr val="E6F0FE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904" y="2825496"/>
            <a:ext cx="10680192" cy="28346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1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120" y="2395728"/>
            <a:ext cx="7013448" cy="1627632"/>
          </a:xfr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defRPr sz="33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7" name="Text Placeholder 54">
            <a:extLst>
              <a:ext uri="{FF2B5EF4-FFF2-40B4-BE49-F238E27FC236}">
                <a16:creationId xmlns:a16="http://schemas.microsoft.com/office/drawing/2014/main" id="{A493C80D-2813-9E70-8901-D4B9EA4DD7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1880" y="1984248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A2733C45-7C53-2BC5-3F62-D069650A79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9120" y="4308475"/>
            <a:ext cx="3932238" cy="58896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54">
            <a:extLst>
              <a:ext uri="{FF2B5EF4-FFF2-40B4-BE49-F238E27FC236}">
                <a16:creationId xmlns:a16="http://schemas.microsoft.com/office/drawing/2014/main" id="{B1D62231-87CB-21EC-CF8C-46276AD1F9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00616" y="3209544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/>
              <a:t>”</a:t>
            </a:r>
          </a:p>
        </p:txBody>
      </p:sp>
      <p:sp>
        <p:nvSpPr>
          <p:cNvPr id="32" name="Image 1" descr="preencoded.png">
            <a:extLst>
              <a:ext uri="{FF2B5EF4-FFF2-40B4-BE49-F238E27FC236}">
                <a16:creationId xmlns:a16="http://schemas.microsoft.com/office/drawing/2014/main" id="{2A3EC91E-4089-D366-06D3-3E66F93DFAF3}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0F595E1-C910-3710-90E9-AF5FFCE05861}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33" name="Image 4" descr="preencoded.png">
            <a:extLst>
              <a:ext uri="{FF2B5EF4-FFF2-40B4-BE49-F238E27FC236}">
                <a16:creationId xmlns:a16="http://schemas.microsoft.com/office/drawing/2014/main" id="{EC46DC71-C12A-96C8-3FE2-AA95AB58B349}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/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29" name="Freeform 70">
            <a:extLst>
              <a:ext uri="{FF2B5EF4-FFF2-40B4-BE49-F238E27FC236}">
                <a16:creationId xmlns:a16="http://schemas.microsoft.com/office/drawing/2014/main" id="{AA39EF58-54F1-4AC9-1D83-2E7DEEAAEA6A}"/>
              </a:ext>
            </a:extLst>
          </p:cNvPr>
          <p:cNvSpPr>
            <a:spLocks/>
          </p:cNvSpPr>
          <p:nvPr userDrawn="1"/>
        </p:nvSpPr>
        <p:spPr bwMode="auto">
          <a:xfrm flipH="1">
            <a:off x="2535251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1" name="Freeform 70">
            <a:extLst>
              <a:ext uri="{FF2B5EF4-FFF2-40B4-BE49-F238E27FC236}">
                <a16:creationId xmlns:a16="http://schemas.microsoft.com/office/drawing/2014/main" id="{0C320934-59CC-4123-C7C1-FEEE89F3045F}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50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C43996-DAC9-130F-CB05-4A8A90381D37}"/>
              </a:ext>
            </a:extLst>
          </p:cNvPr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05" y="2392023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8905" y="4989515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6885" y="5599755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17361" y="2392619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6747" y="4990111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74073" y="5600351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5817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4589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2529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34272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2431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90984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86653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539496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71016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1016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1016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BB749B9A-080F-37C0-08E6-909A5DA554D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71016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4C7516E-0853-87BE-108B-697DD8E0DA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71016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FB1A74E1-7CEB-F501-F998-7361A20F73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71016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28288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8288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28288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B5D5100A-3D51-45DB-3A84-9E7FB85261E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828288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B775B771-678A-D917-7FE0-5DA7A23CCE2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28288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AA2B9540-B92A-AD9C-C01A-B08A98BF84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8288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85560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5560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5560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3D2AAC25-9404-1F6F-200C-5660F499585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5560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AE4677E1-AC1B-AB9C-5E0C-794903DD1CE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85560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826BBF6C-7198-3C15-CDCB-E72B08709C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85560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942832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42832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42832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90CBAA5D-3D9B-0CB5-E527-996433638BE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942832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5B47333C-2F5E-FA7D-5DD1-191E0F421B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42832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D0AA2AE2-5A11-76D4-4D9C-B6B24D1419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42832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00709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1792" y="457200"/>
            <a:ext cx="3200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3" r:id="rId2"/>
    <p:sldLayoutId id="2147483652" r:id="rId3"/>
    <p:sldLayoutId id="2147483653" r:id="rId4"/>
    <p:sldLayoutId id="2147483664" r:id="rId5"/>
    <p:sldLayoutId id="2147483667" r:id="rId6"/>
    <p:sldLayoutId id="2147483668" r:id="rId7"/>
    <p:sldLayoutId id="2147483669" r:id="rId8"/>
    <p:sldLayoutId id="2147483673" r:id="rId9"/>
    <p:sldLayoutId id="2147483670" r:id="rId10"/>
    <p:sldLayoutId id="2147483671" r:id="rId11"/>
    <p:sldLayoutId id="2147483655" r:id="rId12"/>
    <p:sldLayoutId id="2147483674" r:id="rId13"/>
    <p:sldLayoutId id="2147483675" r:id="rId14"/>
    <p:sldLayoutId id="2147483676" r:id="rId15"/>
    <p:sldLayoutId id="2147483654" r:id="rId16"/>
    <p:sldLayoutId id="2147483656" r:id="rId17"/>
    <p:sldLayoutId id="2147483657" r:id="rId18"/>
    <p:sldLayoutId id="2147483658" r:id="rId19"/>
    <p:sldLayoutId id="2147483659" r:id="rId20"/>
  </p:sldLayoutIdLst>
  <p:hf hd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sz="4400" b="1" kern="1200" cap="all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n.gov/content/dam/tn/education/special-education/dys/Say_Dyslexia_District_Info_Sheet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ptroller.tn.gov/content/dam/cot/orea/advanced-search/2022/Literacy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mailto:Karen.kehoe@mtsu.edu" TargetMode="Externa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ptroller.tn.gov/content/dam/cot/orea/advanced-search/2022/Literacy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ptroller.tn.gov/content/dam/cot/orea/advanced-search/2022/Literacy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omptroller.tn.gov/content/dam/cot/orea/advanced-search/2022/Literacy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n.gov/content/dam/tn/education/licensure/2017-2021_EPP_Literacy_Standards_Comparison-_upd-4-18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omptroller.tn.gov/content/dam/cot/orea/advanced-search/2022/Literacy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n.gov/content/dam/tn/education/licensure/2017-2021_EPP_Literacy_Standards_Comparison-_upd-4-18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omptroller.tn.gov/content/dam/cot/orea/advanced-search/2022/Literacy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n.gov/content/dam/tn/education/licensure/2017-2021_EPP_Literacy_Standards_Comparison-_upd-4-18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omptroller.tn.gov/content/dam/cot/orea/advanced-search/2022/Literacy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53C8D710-88A2-A2A4-5024-3DD7C863F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9599" y="5578764"/>
            <a:ext cx="4192802" cy="8693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454182-B723-A281-3F09-378F83F3A2E7}"/>
              </a:ext>
            </a:extLst>
          </p:cNvPr>
          <p:cNvSpPr txBox="1"/>
          <p:nvPr/>
        </p:nvSpPr>
        <p:spPr>
          <a:xfrm>
            <a:off x="3819235" y="2582242"/>
            <a:ext cx="4886036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500" b="1" dirty="0"/>
          </a:p>
          <a:p>
            <a:pPr algn="ctr"/>
            <a:r>
              <a:rPr lang="en-US" sz="2200" b="1" dirty="0"/>
              <a:t>Center for Reading Science Webinar</a:t>
            </a:r>
          </a:p>
          <a:p>
            <a:pPr algn="ctr"/>
            <a:r>
              <a:rPr lang="en-US" sz="400" b="1" dirty="0"/>
              <a:t> </a:t>
            </a:r>
          </a:p>
          <a:p>
            <a:pPr algn="ctr"/>
            <a:r>
              <a:rPr lang="en-US" sz="2000" b="1" dirty="0"/>
              <a:t>February 26, 2024</a:t>
            </a:r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endParaRPr lang="en-US" sz="1000" b="1" dirty="0"/>
          </a:p>
          <a:p>
            <a:pPr algn="ctr"/>
            <a:r>
              <a:rPr lang="en-US" sz="2400" b="1" dirty="0">
                <a:solidFill>
                  <a:srgbClr val="0070C0"/>
                </a:solidFill>
              </a:rPr>
              <a:t>Karen F. Kehoe, Ph.D.</a:t>
            </a:r>
          </a:p>
          <a:p>
            <a:pPr algn="ctr"/>
            <a:endParaRPr lang="en-US" sz="400" b="1" dirty="0">
              <a:solidFill>
                <a:srgbClr val="0070C0"/>
              </a:solidFill>
            </a:endParaRPr>
          </a:p>
          <a:p>
            <a:pPr algn="ctr"/>
            <a:r>
              <a:rPr lang="en-US" sz="2000" b="1" dirty="0">
                <a:solidFill>
                  <a:srgbClr val="0070C0"/>
                </a:solidFill>
              </a:rPr>
              <a:t>Director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C2FE3E-27FC-24B5-AA52-E1DC4D2C2968}"/>
              </a:ext>
            </a:extLst>
          </p:cNvPr>
          <p:cNvSpPr txBox="1"/>
          <p:nvPr/>
        </p:nvSpPr>
        <p:spPr>
          <a:xfrm>
            <a:off x="3075707" y="409915"/>
            <a:ext cx="63730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/>
                </a:solidFill>
              </a:rPr>
              <a:t>A Virtual Dyslexia Module for K-2 Pre-Service Educators </a:t>
            </a:r>
          </a:p>
        </p:txBody>
      </p:sp>
    </p:spTree>
    <p:extLst>
      <p:ext uri="{BB962C8B-B14F-4D97-AF65-F5344CB8AC3E}">
        <p14:creationId xmlns:p14="http://schemas.microsoft.com/office/powerpoint/2010/main" val="2131568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74A54B-0B6A-0B1F-934A-588C9D9E7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95" y="0"/>
            <a:ext cx="8534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41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F4E7288-6589-E81E-E30A-EBDAF7F89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373" y="0"/>
            <a:ext cx="86252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230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219B-7E3A-7E84-6386-37313F0CF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392" y="570322"/>
            <a:ext cx="5656607" cy="667512"/>
          </a:xfrm>
        </p:spPr>
        <p:txBody>
          <a:bodyPr anchor="ctr">
            <a:noAutofit/>
          </a:bodyPr>
          <a:lstStyle/>
          <a:p>
            <a:r>
              <a:rPr lang="en-US" b="1" dirty="0"/>
              <a:t>PRIMARY GOALS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E339BF-E6D7-DD0E-AF02-6813852EE7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9393" y="1602557"/>
            <a:ext cx="6519672" cy="4685121"/>
          </a:xfrm>
        </p:spPr>
        <p:txBody>
          <a:bodyPr anchor="ctr">
            <a:normAutofit/>
          </a:bodyPr>
          <a:lstStyle/>
          <a:p>
            <a:pPr marL="514350" indent="-514350">
              <a:lnSpc>
                <a:spcPct val="90000"/>
              </a:lnSpc>
              <a:buAutoNum type="arabicPeriod"/>
            </a:pPr>
            <a:r>
              <a:rPr lang="en-US" sz="3200" dirty="0">
                <a:solidFill>
                  <a:srgbClr val="0070C0"/>
                </a:solidFill>
              </a:rPr>
              <a:t>Support our COE in implementing LSA requirements</a:t>
            </a:r>
          </a:p>
          <a:p>
            <a:pPr marL="514350" indent="-514350">
              <a:lnSpc>
                <a:spcPct val="90000"/>
              </a:lnSpc>
              <a:buAutoNum type="arabicPeriod"/>
            </a:pPr>
            <a:endParaRPr lang="en-US" sz="3200" dirty="0">
              <a:solidFill>
                <a:srgbClr val="0070C0"/>
              </a:solidFill>
            </a:endParaRPr>
          </a:p>
          <a:p>
            <a:pPr marL="514350" indent="-514350">
              <a:lnSpc>
                <a:spcPct val="90000"/>
              </a:lnSpc>
              <a:buAutoNum type="arabicPeriod"/>
            </a:pPr>
            <a:r>
              <a:rPr lang="en-US" sz="3200" dirty="0">
                <a:solidFill>
                  <a:srgbClr val="0070C0"/>
                </a:solidFill>
              </a:rPr>
              <a:t>Prepare pre-service teachers to comply with TN legislation</a:t>
            </a:r>
          </a:p>
          <a:p>
            <a:pPr marL="514350" indent="-514350">
              <a:lnSpc>
                <a:spcPct val="90000"/>
              </a:lnSpc>
              <a:buAutoNum type="arabicPeriod"/>
            </a:pPr>
            <a:endParaRPr lang="en-US" sz="3200" dirty="0">
              <a:solidFill>
                <a:srgbClr val="0070C0"/>
              </a:solidFill>
            </a:endParaRPr>
          </a:p>
          <a:p>
            <a:pPr marL="514350" indent="-514350">
              <a:lnSpc>
                <a:spcPct val="90000"/>
              </a:lnSpc>
              <a:buAutoNum type="arabicPeriod"/>
            </a:pPr>
            <a:r>
              <a:rPr lang="en-US" sz="3200" dirty="0">
                <a:solidFill>
                  <a:srgbClr val="0070C0"/>
                </a:solidFill>
              </a:rPr>
              <a:t>Integrate rather than add on</a:t>
            </a:r>
            <a:endParaRPr lang="en-US" sz="3200" dirty="0">
              <a:solidFill>
                <a:srgbClr val="202C8F"/>
              </a:solidFill>
            </a:endParaRPr>
          </a:p>
          <a:p>
            <a:pPr marL="514350" indent="-514350">
              <a:lnSpc>
                <a:spcPct val="90000"/>
              </a:lnSpc>
              <a:buAutoNum type="arabicPeriod"/>
            </a:pPr>
            <a:endParaRPr lang="en-US" sz="3200" b="1" dirty="0">
              <a:solidFill>
                <a:srgbClr val="202C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923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565E9-D88A-55D3-9D42-BD1C24B6D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841248"/>
            <a:ext cx="10671048" cy="7680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Steps to implementation</a:t>
            </a:r>
            <a:endParaRPr lang="en-US" b="1" kern="1200" cap="all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91E268F2-31DF-8970-4C2B-FDE526DF9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9E5F7ACE-1202-1A7A-C3BD-81AF2E1D3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338" y="2491684"/>
            <a:ext cx="2011680" cy="2825173"/>
          </a:xfrm>
        </p:spPr>
        <p:txBody>
          <a:bodyPr/>
          <a:lstStyle/>
          <a:p>
            <a:r>
              <a:rPr lang="en-US" dirty="0"/>
              <a:t>Planning meetings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2D0C1C-4D82-E969-11FB-30373A2E8E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20779" y="2019801"/>
            <a:ext cx="943765" cy="943765"/>
          </a:xfrm>
          <a:prstGeom prst="ellipse">
            <a:avLst/>
          </a:prstGeom>
          <a:noFill/>
          <a:ln>
            <a:noFill/>
          </a:ln>
        </p:spPr>
      </p:pic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C947E2BE-367E-88F6-C6B1-9FF74A4595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900910" y="2491684"/>
            <a:ext cx="2011680" cy="2825173"/>
          </a:xfrm>
        </p:spPr>
        <p:txBody>
          <a:bodyPr/>
          <a:lstStyle/>
          <a:p>
            <a:r>
              <a:rPr lang="en-US" dirty="0"/>
              <a:t>Module development</a:t>
            </a:r>
          </a:p>
        </p:txBody>
      </p:sp>
      <p:pic>
        <p:nvPicPr>
          <p:cNvPr id="11" name="Picture Placeholder 10" descr="A black and white image of a book on a computer screen&#10;&#10;Description automatically generated">
            <a:extLst>
              <a:ext uri="{FF2B5EF4-FFF2-40B4-BE49-F238E27FC236}">
                <a16:creationId xmlns:a16="http://schemas.microsoft.com/office/drawing/2014/main" id="{A15A5A17-D95E-0DC7-E3D3-32AF271D9EA2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4"/>
          <a:srcRect t="113" b="113"/>
          <a:stretch>
            <a:fillRect/>
          </a:stretch>
        </p:blipFill>
        <p:spPr>
          <a:xfrm>
            <a:off x="3554413" y="2111374"/>
            <a:ext cx="943957" cy="941832"/>
          </a:xfrm>
        </p:spPr>
      </p:pic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B1E56D3C-A279-3510-7C11-C6AAE1DF54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6484" y="2491684"/>
            <a:ext cx="2011680" cy="2825173"/>
          </a:xfrm>
        </p:spPr>
        <p:txBody>
          <a:bodyPr/>
          <a:lstStyle/>
          <a:p>
            <a:r>
              <a:rPr lang="en-US" dirty="0"/>
              <a:t>Instructor’s guide</a:t>
            </a:r>
          </a:p>
        </p:txBody>
      </p:sp>
      <p:pic>
        <p:nvPicPr>
          <p:cNvPr id="13" name="Picture Placeholder 12" descr="A black and white logo&#10;&#10;Description automatically generated">
            <a:extLst>
              <a:ext uri="{FF2B5EF4-FFF2-40B4-BE49-F238E27FC236}">
                <a16:creationId xmlns:a16="http://schemas.microsoft.com/office/drawing/2014/main" id="{8395C654-8855-1C4A-E1E5-85694D49AA93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5"/>
          <a:srcRect/>
          <a:stretch>
            <a:fillRect/>
          </a:stretch>
        </p:blipFill>
        <p:spPr>
          <a:xfrm>
            <a:off x="5770563" y="2111374"/>
            <a:ext cx="941831" cy="941832"/>
          </a:xfrm>
        </p:spPr>
      </p:pic>
      <p:sp>
        <p:nvSpPr>
          <p:cNvPr id="57" name="Text Placeholder 13">
            <a:extLst>
              <a:ext uri="{FF2B5EF4-FFF2-40B4-BE49-F238E27FC236}">
                <a16:creationId xmlns:a16="http://schemas.microsoft.com/office/drawing/2014/main" id="{F47E9052-9E26-55E6-0998-FA7DECDA29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32057" y="2491684"/>
            <a:ext cx="2011680" cy="2825173"/>
          </a:xfrm>
        </p:spPr>
        <p:txBody>
          <a:bodyPr/>
          <a:lstStyle/>
          <a:p>
            <a:r>
              <a:rPr lang="en-US" dirty="0"/>
              <a:t>Learning </a:t>
            </a:r>
          </a:p>
          <a:p>
            <a:r>
              <a:rPr lang="en-US" dirty="0"/>
              <a:t>assessments</a:t>
            </a:r>
          </a:p>
        </p:txBody>
      </p:sp>
      <p:pic>
        <p:nvPicPr>
          <p:cNvPr id="17" name="Picture Placeholder 16" descr="A black and white clipboard with check marks&#10;&#10;Description automatically generated">
            <a:extLst>
              <a:ext uri="{FF2B5EF4-FFF2-40B4-BE49-F238E27FC236}">
                <a16:creationId xmlns:a16="http://schemas.microsoft.com/office/drawing/2014/main" id="{12CBCA4B-A8AD-CD53-CD69-CD21E708D10C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6"/>
          <a:srcRect t="113" b="113"/>
          <a:stretch>
            <a:fillRect/>
          </a:stretch>
        </p:blipFill>
        <p:spPr>
          <a:xfrm>
            <a:off x="7985125" y="2111374"/>
            <a:ext cx="943957" cy="941832"/>
          </a:xfrm>
        </p:spPr>
      </p:pic>
      <p:sp>
        <p:nvSpPr>
          <p:cNvPr id="61" name="Text Placeholder 16">
            <a:extLst>
              <a:ext uri="{FF2B5EF4-FFF2-40B4-BE49-F238E27FC236}">
                <a16:creationId xmlns:a16="http://schemas.microsoft.com/office/drawing/2014/main" id="{232BDD97-CC1E-BE03-7A8C-62A6B56482F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47629" y="2491684"/>
            <a:ext cx="2011680" cy="2825173"/>
          </a:xfrm>
        </p:spPr>
        <p:txBody>
          <a:bodyPr/>
          <a:lstStyle/>
          <a:p>
            <a:r>
              <a:rPr lang="en-US" dirty="0"/>
              <a:t>Technical assistance</a:t>
            </a:r>
          </a:p>
        </p:txBody>
      </p:sp>
      <p:pic>
        <p:nvPicPr>
          <p:cNvPr id="19" name="Picture Placeholder 18" descr="A person with a headset&#10;&#10;Description automatically generated">
            <a:extLst>
              <a:ext uri="{FF2B5EF4-FFF2-40B4-BE49-F238E27FC236}">
                <a16:creationId xmlns:a16="http://schemas.microsoft.com/office/drawing/2014/main" id="{A7ADB136-1FAB-2CA8-C7B7-80F403B0D55B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7"/>
          <a:srcRect t="113" b="113"/>
          <a:stretch>
            <a:fillRect/>
          </a:stretch>
        </p:blipFill>
        <p:spPr>
          <a:xfrm>
            <a:off x="10200698" y="2111374"/>
            <a:ext cx="943957" cy="941832"/>
          </a:xfrm>
        </p:spPr>
      </p:pic>
      <p:sp>
        <p:nvSpPr>
          <p:cNvPr id="14" name="Slide Number Placeholder 6" hidden="1">
            <a:extLst>
              <a:ext uri="{FF2B5EF4-FFF2-40B4-BE49-F238E27FC236}">
                <a16:creationId xmlns:a16="http://schemas.microsoft.com/office/drawing/2014/main" id="{8503896E-57FC-DD23-737F-39C6C5138F0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945368" y="457200"/>
            <a:ext cx="987552" cy="274320"/>
          </a:xfrm>
        </p:spPr>
        <p:txBody>
          <a:bodyPr/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B120704-5F95-C8DF-0E90-13DACA010A7E}"/>
              </a:ext>
            </a:extLst>
          </p:cNvPr>
          <p:cNvSpPr/>
          <p:nvPr/>
        </p:nvSpPr>
        <p:spPr>
          <a:xfrm>
            <a:off x="0" y="6596743"/>
            <a:ext cx="12192000" cy="261257"/>
          </a:xfrm>
          <a:prstGeom prst="rect">
            <a:avLst/>
          </a:prstGeom>
          <a:solidFill>
            <a:schemeClr val="accent6"/>
          </a:solidFill>
          <a:ln>
            <a:solidFill>
              <a:srgbClr val="0070C0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67A127-74FF-6B71-4795-4439095CEBF9}"/>
              </a:ext>
            </a:extLst>
          </p:cNvPr>
          <p:cNvSpPr txBox="1"/>
          <p:nvPr/>
        </p:nvSpPr>
        <p:spPr>
          <a:xfrm>
            <a:off x="718262" y="3904270"/>
            <a:ext cx="2148798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Course sequence</a:t>
            </a:r>
          </a:p>
          <a:p>
            <a:pPr marL="22860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Goals</a:t>
            </a:r>
          </a:p>
          <a:p>
            <a:pPr marL="22860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Feasibility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9B94CE-0248-0C94-3A67-71F222973DF2}"/>
              </a:ext>
            </a:extLst>
          </p:cNvPr>
          <p:cNvSpPr txBox="1"/>
          <p:nvPr/>
        </p:nvSpPr>
        <p:spPr>
          <a:xfrm>
            <a:off x="5130614" y="3904270"/>
            <a:ext cx="2148798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Parallel structure</a:t>
            </a:r>
          </a:p>
          <a:p>
            <a:pPr marL="22860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Interactive</a:t>
            </a:r>
          </a:p>
          <a:p>
            <a:pPr marL="22860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No guesswork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C2DC43D-BDEE-81FF-4325-8F899608B964}"/>
              </a:ext>
            </a:extLst>
          </p:cNvPr>
          <p:cNvSpPr txBox="1"/>
          <p:nvPr/>
        </p:nvSpPr>
        <p:spPr>
          <a:xfrm>
            <a:off x="2873637" y="3904270"/>
            <a:ext cx="2148798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Specific foci</a:t>
            </a:r>
          </a:p>
          <a:p>
            <a:pPr marL="22860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Digestible chunks</a:t>
            </a:r>
          </a:p>
          <a:p>
            <a:pPr marL="22860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Flexibility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6CA4312-E0F5-C401-DBA6-E30C7747C33B}"/>
              </a:ext>
            </a:extLst>
          </p:cNvPr>
          <p:cNvSpPr txBox="1"/>
          <p:nvPr/>
        </p:nvSpPr>
        <p:spPr>
          <a:xfrm>
            <a:off x="7304121" y="3904270"/>
            <a:ext cx="2148798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Pre- / Post</a:t>
            </a:r>
          </a:p>
          <a:p>
            <a:pPr marL="22860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Chapter quizzes</a:t>
            </a:r>
          </a:p>
          <a:p>
            <a:pPr marL="22860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Learning checks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07E1543-FA7A-CD9E-5E18-A6E98A9FDA52}"/>
              </a:ext>
            </a:extLst>
          </p:cNvPr>
          <p:cNvSpPr txBox="1"/>
          <p:nvPr/>
        </p:nvSpPr>
        <p:spPr>
          <a:xfrm>
            <a:off x="9535691" y="3895798"/>
            <a:ext cx="2148798" cy="192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Format</a:t>
            </a:r>
          </a:p>
          <a:p>
            <a:pPr marL="22860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bg1"/>
              </a:solidFill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Post-implementation meeting</a:t>
            </a:r>
          </a:p>
          <a:p>
            <a:pPr marL="22860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52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565E9-D88A-55D3-9D42-BD1C24B6D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9989" y="123847"/>
            <a:ext cx="8165592" cy="768096"/>
          </a:xfrm>
        </p:spPr>
        <p:txBody>
          <a:bodyPr anchor="t">
            <a:normAutofit/>
          </a:bodyPr>
          <a:lstStyle/>
          <a:p>
            <a:r>
              <a:rPr lang="en-US" sz="4000" dirty="0"/>
              <a:t>COURSE O</a:t>
            </a:r>
            <a:r>
              <a:rPr lang="en-US" sz="4000" b="1" dirty="0"/>
              <a:t>VERVIEW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521C73-346C-2444-07E7-9D3F5F344B33}"/>
              </a:ext>
            </a:extLst>
          </p:cNvPr>
          <p:cNvSpPr txBox="1"/>
          <p:nvPr/>
        </p:nvSpPr>
        <p:spPr>
          <a:xfrm>
            <a:off x="3777343" y="825942"/>
            <a:ext cx="7489371" cy="6379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1: The Science of Reading</a:t>
            </a:r>
            <a:endParaRPr lang="en-US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Section 1.1: Defining the Science of Reading</a:t>
            </a:r>
            <a:endParaRPr lang="en-US" sz="15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Section 1.2: The Components of Reading</a:t>
            </a:r>
            <a:endParaRPr lang="en-US" sz="15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Section 1.3: Reading in the Brain</a:t>
            </a:r>
            <a:endParaRPr lang="en-US" sz="15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Section 1.4: Structured Literacy</a:t>
            </a:r>
            <a:endParaRPr lang="en-US" sz="15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2: Overview of Dyslexia</a:t>
            </a:r>
            <a:endParaRPr lang="en-US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Section 2.1: The Evolution of Dyslexia and the Language Shift</a:t>
            </a:r>
            <a:endParaRPr lang="en-US" sz="15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Section 2.2: The Neurobiological Basis of Dyslexia</a:t>
            </a:r>
            <a:endParaRPr lang="en-US" sz="15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Section 2.3: Characteristics of Dyslexia</a:t>
            </a:r>
            <a:endParaRPr lang="en-US" sz="15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Section 2.4: Prevention and Risk Indicators of Dyslexia</a:t>
            </a:r>
            <a:endParaRPr lang="en-US" sz="15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3: Screening for Dyslexia</a:t>
            </a:r>
            <a:endParaRPr lang="en-US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Section 3.1: MTSS and the Problem-Solving Model </a:t>
            </a:r>
            <a:endParaRPr lang="en-US" sz="15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Section 3.2: Screening for Risk in Kindergarten</a:t>
            </a:r>
            <a:endParaRPr lang="en-US" sz="15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Section 3.3: Screening for Dyslexia After Kindergarten</a:t>
            </a:r>
            <a:endParaRPr lang="en-US" sz="15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4: Intervention</a:t>
            </a:r>
            <a:endParaRPr lang="en-US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Section 4.1: Cracking the Code: What’s Our Language Made Of?</a:t>
            </a:r>
            <a:endParaRPr lang="en-US" sz="15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Section 4.2: Getting it to Stick: Orthographic Mapping</a:t>
            </a:r>
            <a:endParaRPr lang="en-US" sz="15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Section 4.3: Phonological Awareness and Letter Knowledge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Section 4.4: Basic Decoding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Section 4.5: Handwriting and Encoding/Spelling Instruction</a:t>
            </a:r>
            <a:endParaRPr lang="en-US" sz="15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Section 4.6: Language Comprehension</a:t>
            </a:r>
            <a:endParaRPr lang="en-US" sz="15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10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565E9-D88A-55D3-9D42-BD1C24B6D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4" y="3416"/>
            <a:ext cx="8165592" cy="768096"/>
          </a:xfrm>
        </p:spPr>
        <p:txBody>
          <a:bodyPr anchor="t">
            <a:normAutofit/>
          </a:bodyPr>
          <a:lstStyle/>
          <a:p>
            <a:r>
              <a:rPr lang="en-US" sz="4000" b="1" dirty="0"/>
              <a:t>ch</a:t>
            </a:r>
            <a:r>
              <a:rPr lang="en-US" sz="4000" dirty="0"/>
              <a:t>apter</a:t>
            </a:r>
            <a:r>
              <a:rPr lang="en-US" sz="4000" b="1" dirty="0"/>
              <a:t> 4 overview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521C73-346C-2444-07E7-9D3F5F344B33}"/>
              </a:ext>
            </a:extLst>
          </p:cNvPr>
          <p:cNvSpPr txBox="1"/>
          <p:nvPr/>
        </p:nvSpPr>
        <p:spPr>
          <a:xfrm>
            <a:off x="3429004" y="771512"/>
            <a:ext cx="8730342" cy="6210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4: Intervention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/>
            <a:r>
              <a:rPr lang="en-US" sz="2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Section 4.1: Cracking the Code: What’s Our Language Made Of?</a:t>
            </a:r>
          </a:p>
          <a:p>
            <a:pPr marL="457200" marR="0"/>
            <a:endParaRPr lang="en-US" sz="12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/>
            <a:r>
              <a:rPr lang="en-US" sz="2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Section 4.2: Getting it to Stick: Orthographic Mapping</a:t>
            </a:r>
          </a:p>
          <a:p>
            <a:pPr marL="457200" marR="0"/>
            <a:endParaRPr lang="en-US" sz="12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/>
            <a:r>
              <a:rPr lang="en-US" sz="2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Section 4.3: Phonological Awareness and Letter Knowledge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4.3A	Phonological Awareness </a:t>
            </a:r>
          </a:p>
          <a:p>
            <a:pPr lvl="2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4.3B	PA and Letter Name Knowledge </a:t>
            </a:r>
          </a:p>
          <a:p>
            <a:pPr lvl="2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4.3C	Intensifying Instruction </a:t>
            </a:r>
          </a:p>
          <a:p>
            <a:pPr marL="457200" marR="0"/>
            <a:endParaRPr lang="en-US" sz="12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/>
            <a:r>
              <a:rPr lang="en-US" sz="2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Section 4.4: Basic Decoding</a:t>
            </a:r>
          </a:p>
          <a:p>
            <a:pPr lvl="2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4.4A	Sound-Symbol Relationships</a:t>
            </a:r>
          </a:p>
          <a:p>
            <a:pPr lvl="2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4.4B	Word Reading Accuracy and Automaticity </a:t>
            </a:r>
          </a:p>
          <a:p>
            <a:pPr lvl="2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4.4C	High-Frequency Word Reading and Decodable Text</a:t>
            </a:r>
          </a:p>
          <a:p>
            <a:pPr lvl="2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4.4D	Intensifying Instruction</a:t>
            </a:r>
            <a:endParaRPr lang="en-US" sz="2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2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Section 4.5: Handwriting and Encoding/Spelling Instruction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2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Section 4.6: Language Comprehension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957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05EEFB-8237-7040-B275-5E5FB7AED01A}"/>
              </a:ext>
            </a:extLst>
          </p:cNvPr>
          <p:cNvSpPr/>
          <p:nvPr/>
        </p:nvSpPr>
        <p:spPr>
          <a:xfrm>
            <a:off x="6347146" y="298866"/>
            <a:ext cx="5448867" cy="6260266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12051C-2BC8-AF38-70CF-E091069BAB38}"/>
              </a:ext>
            </a:extLst>
          </p:cNvPr>
          <p:cNvSpPr/>
          <p:nvPr/>
        </p:nvSpPr>
        <p:spPr>
          <a:xfrm>
            <a:off x="542925" y="298866"/>
            <a:ext cx="5448867" cy="6260266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F46063-8F43-AEA0-7974-956DC26050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048"/>
          <a:stretch/>
        </p:blipFill>
        <p:spPr>
          <a:xfrm>
            <a:off x="725678" y="1351533"/>
            <a:ext cx="5083360" cy="4154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39C98E-D037-30A1-269D-D60A031B93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270"/>
          <a:stretch/>
        </p:blipFill>
        <p:spPr>
          <a:xfrm>
            <a:off x="6631493" y="568777"/>
            <a:ext cx="4880171" cy="5720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5754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565E9-D88A-55D3-9D42-BD1C24B6D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4" y="311966"/>
            <a:ext cx="8165592" cy="768096"/>
          </a:xfrm>
        </p:spPr>
        <p:txBody>
          <a:bodyPr anchor="t">
            <a:normAutofit/>
          </a:bodyPr>
          <a:lstStyle/>
          <a:p>
            <a:r>
              <a:rPr lang="en-US" sz="4000" b="1" dirty="0"/>
              <a:t>ch</a:t>
            </a:r>
            <a:r>
              <a:rPr lang="en-US" sz="4000" dirty="0"/>
              <a:t>apter</a:t>
            </a:r>
            <a:r>
              <a:rPr lang="en-US" sz="4000" b="1" dirty="0"/>
              <a:t> 1 overview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521C73-346C-2444-07E7-9D3F5F344B33}"/>
              </a:ext>
            </a:extLst>
          </p:cNvPr>
          <p:cNvSpPr txBox="1"/>
          <p:nvPr/>
        </p:nvSpPr>
        <p:spPr>
          <a:xfrm>
            <a:off x="3429004" y="1713626"/>
            <a:ext cx="8730342" cy="4446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1: The Science of Reading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2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/>
            <a:r>
              <a:rPr lang="en-US" sz="2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Section 1.1: Defining the Science of Reading</a:t>
            </a:r>
          </a:p>
          <a:p>
            <a:pPr marL="457200" marR="0"/>
            <a:endParaRPr lang="en-US" sz="22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/>
            <a:r>
              <a:rPr lang="en-US" sz="2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Section 1.2: The Components of Reading</a:t>
            </a:r>
          </a:p>
          <a:p>
            <a:pPr marL="457200" marR="0"/>
            <a:endParaRPr lang="en-US" sz="22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/>
            <a:r>
              <a:rPr lang="en-US" sz="2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Section 1.3: Reading in the Brain</a:t>
            </a:r>
          </a:p>
          <a:p>
            <a:pPr marL="457200"/>
            <a:endParaRPr lang="en-US" sz="2200" kern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/>
            <a:r>
              <a:rPr lang="en-US" sz="2200" kern="100" dirty="0">
                <a:latin typeface="Arial" panose="020B0604020202020204" pitchFamily="34" charset="0"/>
                <a:cs typeface="Arial" panose="020B0604020202020204" pitchFamily="34" charset="0"/>
              </a:rPr>
              <a:t>Section 1.4: Structured Literacy</a:t>
            </a:r>
          </a:p>
          <a:p>
            <a:pPr marL="457200"/>
            <a:r>
              <a:rPr lang="en-US" sz="2000" kern="100" dirty="0">
                <a:latin typeface="Arial" panose="020B0604020202020204" pitchFamily="34" charset="0"/>
                <a:cs typeface="Arial" panose="020B0604020202020204" pitchFamily="34" charset="0"/>
              </a:rPr>
              <a:t>			  </a:t>
            </a:r>
          </a:p>
          <a:p>
            <a:pPr marL="457200"/>
            <a:r>
              <a:rPr lang="en-US" sz="2200" kern="1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2200" b="1" kern="100" dirty="0">
                <a:latin typeface="Arial" panose="020B0604020202020204" pitchFamily="34" charset="0"/>
                <a:cs typeface="Arial" panose="020B0604020202020204" pitchFamily="34" charset="0"/>
              </a:rPr>
              <a:t>  Chapter 1 Quiz</a:t>
            </a:r>
          </a:p>
          <a:p>
            <a:pPr marL="457200"/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3" name="Picture 2" descr="Colorful speech bubbles with white letters&#10;&#10;Description automatically generated">
            <a:extLst>
              <a:ext uri="{FF2B5EF4-FFF2-40B4-BE49-F238E27FC236}">
                <a16:creationId xmlns:a16="http://schemas.microsoft.com/office/drawing/2014/main" id="{61BA8A80-FD84-D089-762C-097EAD399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487" y="4959523"/>
            <a:ext cx="1330249" cy="81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40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58C2A3-A9D0-06F8-E384-88EA04D8DF37}"/>
              </a:ext>
            </a:extLst>
          </p:cNvPr>
          <p:cNvSpPr/>
          <p:nvPr/>
        </p:nvSpPr>
        <p:spPr>
          <a:xfrm>
            <a:off x="6362701" y="298865"/>
            <a:ext cx="5715568" cy="6260266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19C71F-2162-E60B-9244-701E479B1371}"/>
              </a:ext>
            </a:extLst>
          </p:cNvPr>
          <p:cNvSpPr/>
          <p:nvPr/>
        </p:nvSpPr>
        <p:spPr>
          <a:xfrm>
            <a:off x="542925" y="298866"/>
            <a:ext cx="5448867" cy="6260266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DEACE7-FF91-FC0E-BB28-98F894D543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159"/>
          <a:stretch/>
        </p:blipFill>
        <p:spPr>
          <a:xfrm>
            <a:off x="683512" y="1507669"/>
            <a:ext cx="5167691" cy="3842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016EE1-FFBE-E00C-59CA-FC95D79C72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841"/>
          <a:stretch/>
        </p:blipFill>
        <p:spPr>
          <a:xfrm>
            <a:off x="6777298" y="685798"/>
            <a:ext cx="4886374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1063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565E9-D88A-55D3-9D42-BD1C24B6D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4" y="359410"/>
            <a:ext cx="8165592" cy="768096"/>
          </a:xfrm>
        </p:spPr>
        <p:txBody>
          <a:bodyPr anchor="t">
            <a:normAutofit/>
          </a:bodyPr>
          <a:lstStyle/>
          <a:p>
            <a:r>
              <a:rPr lang="en-US" sz="4000" b="1" dirty="0"/>
              <a:t>ch</a:t>
            </a:r>
            <a:r>
              <a:rPr lang="en-US" sz="4000" dirty="0"/>
              <a:t>apter</a:t>
            </a:r>
            <a:r>
              <a:rPr lang="en-US" sz="4000" b="1" dirty="0"/>
              <a:t> 2 overview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521C73-346C-2444-07E7-9D3F5F344B33}"/>
              </a:ext>
            </a:extLst>
          </p:cNvPr>
          <p:cNvSpPr txBox="1"/>
          <p:nvPr/>
        </p:nvSpPr>
        <p:spPr>
          <a:xfrm>
            <a:off x="3429004" y="1713626"/>
            <a:ext cx="8730342" cy="4784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2: Overview of Dyslexia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2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/>
            <a:r>
              <a:rPr lang="en-US" sz="2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Section 2.1: The Evolution of Dyslexia and the Language Shift</a:t>
            </a:r>
          </a:p>
          <a:p>
            <a:pPr marL="457200" marR="0"/>
            <a:endParaRPr lang="en-US" sz="22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/>
            <a:r>
              <a:rPr lang="en-US" sz="2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Section 2.2: The Neurobiological Basis of Dyslexia</a:t>
            </a:r>
          </a:p>
          <a:p>
            <a:pPr marL="457200" marR="0"/>
            <a:endParaRPr lang="en-US" sz="22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/>
            <a:r>
              <a:rPr lang="en-US" sz="2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Section 2.3: Characteristics of Dyslexia</a:t>
            </a:r>
          </a:p>
          <a:p>
            <a:pPr marL="457200"/>
            <a:endParaRPr lang="en-US" sz="2200" kern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/>
            <a:r>
              <a:rPr lang="en-US" sz="2200" kern="100" dirty="0">
                <a:latin typeface="Arial" panose="020B0604020202020204" pitchFamily="34" charset="0"/>
                <a:cs typeface="Arial" panose="020B0604020202020204" pitchFamily="34" charset="0"/>
              </a:rPr>
              <a:t>Section 2.4: Prevention and Risk Indicators of Dyslexia</a:t>
            </a:r>
          </a:p>
          <a:p>
            <a:pPr marL="457200"/>
            <a:r>
              <a:rPr lang="en-US" sz="2000" kern="100" dirty="0">
                <a:latin typeface="Arial" panose="020B0604020202020204" pitchFamily="34" charset="0"/>
                <a:cs typeface="Arial" panose="020B0604020202020204" pitchFamily="34" charset="0"/>
              </a:rPr>
              <a:t>			  </a:t>
            </a:r>
          </a:p>
          <a:p>
            <a:pPr marL="457200"/>
            <a:r>
              <a:rPr lang="en-US" sz="2200" kern="100" dirty="0">
                <a:latin typeface="Arial" panose="020B0604020202020204" pitchFamily="34" charset="0"/>
                <a:cs typeface="Arial" panose="020B0604020202020204" pitchFamily="34" charset="0"/>
              </a:rPr>
              <a:t>			  </a:t>
            </a:r>
            <a:r>
              <a:rPr lang="en-US" sz="2200" b="1" kern="100" dirty="0">
                <a:latin typeface="Arial" panose="020B0604020202020204" pitchFamily="34" charset="0"/>
                <a:cs typeface="Arial" panose="020B0604020202020204" pitchFamily="34" charset="0"/>
              </a:rPr>
              <a:t>Chapter 2 Quiz</a:t>
            </a:r>
          </a:p>
          <a:p>
            <a:pPr marL="457200"/>
            <a:endParaRPr lang="en-US" sz="2200" kern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/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3" name="Picture 2" descr="Colorful speech bubbles with white letters&#10;&#10;Description automatically generated">
            <a:extLst>
              <a:ext uri="{FF2B5EF4-FFF2-40B4-BE49-F238E27FC236}">
                <a16:creationId xmlns:a16="http://schemas.microsoft.com/office/drawing/2014/main" id="{D1FB9D8F-CE62-4217-3636-E380D8B15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487" y="4959523"/>
            <a:ext cx="1330249" cy="81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94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B311B-3177-0658-3585-6639F26A9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62" y="347472"/>
            <a:ext cx="5439267" cy="768096"/>
          </a:xfrm>
        </p:spPr>
        <p:txBody>
          <a:bodyPr/>
          <a:lstStyle/>
          <a:p>
            <a:pPr algn="l"/>
            <a:r>
              <a:rPr lang="en-US" altLang="zh-CN" sz="4400" b="1" dirty="0">
                <a:solidFill>
                  <a:schemeClr val="accent6">
                    <a:lumMod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CONTEX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3120EB-F357-F242-53E2-13FB949875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2050" y="1350389"/>
            <a:ext cx="11305795" cy="574822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70C0"/>
                </a:solidFill>
                <a:cs typeface="Sabon Next LT"/>
              </a:rPr>
              <a:t>2016: “Say Dyslexia” Law</a:t>
            </a:r>
          </a:p>
          <a:p>
            <a:pPr marL="457200" lvl="1" indent="-228600">
              <a:lnSpc>
                <a:spcPct val="200000"/>
              </a:lnSpc>
            </a:pPr>
            <a:r>
              <a:rPr lang="en-US" sz="2600" dirty="0">
                <a:solidFill>
                  <a:srgbClr val="0070C0"/>
                </a:solidFill>
                <a:cs typeface="Sabon Next LT"/>
              </a:rPr>
              <a:t>Implement universal screening for characteristics of dyslexia through RTI</a:t>
            </a:r>
            <a:r>
              <a:rPr lang="en-US" sz="2600" baseline="30000" dirty="0">
                <a:solidFill>
                  <a:srgbClr val="0070C0"/>
                </a:solidFill>
                <a:cs typeface="Sabon Next LT"/>
              </a:rPr>
              <a:t>2</a:t>
            </a:r>
          </a:p>
          <a:p>
            <a:pPr marL="457200" lvl="1" indent="-228600">
              <a:lnSpc>
                <a:spcPct val="200000"/>
              </a:lnSpc>
            </a:pPr>
            <a:r>
              <a:rPr lang="en-US" sz="2600" dirty="0">
                <a:solidFill>
                  <a:srgbClr val="0070C0"/>
                </a:solidFill>
                <a:cs typeface="Sabon Next LT"/>
              </a:rPr>
              <a:t>Determine students demonstrating characteristics of dyslexia</a:t>
            </a:r>
          </a:p>
          <a:p>
            <a:pPr marL="457200" lvl="1" indent="-228600">
              <a:lnSpc>
                <a:spcPct val="200000"/>
              </a:lnSpc>
            </a:pPr>
            <a:r>
              <a:rPr lang="en-US" sz="2600" dirty="0">
                <a:solidFill>
                  <a:srgbClr val="0070C0"/>
                </a:solidFill>
                <a:cs typeface="Sabon Next LT"/>
              </a:rPr>
              <a:t>Parent notification</a:t>
            </a:r>
          </a:p>
          <a:p>
            <a:pPr marL="457200" lvl="1" indent="-228600">
              <a:lnSpc>
                <a:spcPct val="200000"/>
              </a:lnSpc>
            </a:pPr>
            <a:r>
              <a:rPr lang="en-US" sz="2600" dirty="0">
                <a:solidFill>
                  <a:srgbClr val="0070C0"/>
                </a:solidFill>
                <a:cs typeface="Sabon Next LT"/>
              </a:rPr>
              <a:t>Dyslexia-specific intervention through RTI</a:t>
            </a:r>
            <a:r>
              <a:rPr lang="en-US" sz="2600" baseline="30000" dirty="0">
                <a:solidFill>
                  <a:srgbClr val="0070C0"/>
                </a:solidFill>
                <a:cs typeface="Sabon Next LT"/>
              </a:rPr>
              <a:t>2 </a:t>
            </a:r>
            <a:r>
              <a:rPr lang="en-US" sz="2600" dirty="0">
                <a:solidFill>
                  <a:srgbClr val="0070C0"/>
                </a:solidFill>
                <a:cs typeface="Sabon Next LT"/>
              </a:rPr>
              <a:t>framework</a:t>
            </a:r>
          </a:p>
          <a:p>
            <a:pPr marL="457200" lvl="1" indent="-228600">
              <a:lnSpc>
                <a:spcPct val="200000"/>
              </a:lnSpc>
            </a:pPr>
            <a:r>
              <a:rPr lang="en-US" sz="2600" dirty="0">
                <a:solidFill>
                  <a:srgbClr val="0070C0"/>
                </a:solidFill>
                <a:cs typeface="Sabon Next LT"/>
              </a:rPr>
              <a:t>Progress monitoring</a:t>
            </a:r>
          </a:p>
          <a:p>
            <a:pPr marL="338328" lvl="1" indent="0">
              <a:buNone/>
            </a:pPr>
            <a:endParaRPr lang="en-US" sz="2200" b="1" dirty="0">
              <a:solidFill>
                <a:srgbClr val="0070C0"/>
              </a:solidFill>
              <a:cs typeface="Sabon Next LT"/>
            </a:endParaRPr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BFEFB4DD-783D-E0C1-0977-D6084563D7EA}"/>
              </a:ext>
            </a:extLst>
          </p:cNvPr>
          <p:cNvSpPr/>
          <p:nvPr/>
        </p:nvSpPr>
        <p:spPr>
          <a:xfrm>
            <a:off x="-1923068" y="5011473"/>
            <a:ext cx="3421930" cy="3289955"/>
          </a:xfrm>
          <a:prstGeom prst="arc">
            <a:avLst>
              <a:gd name="adj1" fmla="val 16200000"/>
              <a:gd name="adj2" fmla="val 865659"/>
            </a:avLst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D931EDFA-631C-9C60-CE51-6432598B7680}"/>
              </a:ext>
            </a:extLst>
          </p:cNvPr>
          <p:cNvSpPr/>
          <p:nvPr/>
        </p:nvSpPr>
        <p:spPr>
          <a:xfrm>
            <a:off x="-2176020" y="5246294"/>
            <a:ext cx="3421930" cy="3289955"/>
          </a:xfrm>
          <a:prstGeom prst="arc">
            <a:avLst>
              <a:gd name="adj1" fmla="val 16200000"/>
              <a:gd name="adj2" fmla="val 865659"/>
            </a:avLst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74E4A404-83EB-27F9-FC48-7F262F8EC9C5}"/>
              </a:ext>
            </a:extLst>
          </p:cNvPr>
          <p:cNvSpPr/>
          <p:nvPr/>
        </p:nvSpPr>
        <p:spPr>
          <a:xfrm rot="21221967">
            <a:off x="-815088" y="5642710"/>
            <a:ext cx="1630174" cy="2497124"/>
          </a:xfrm>
          <a:prstGeom prst="arc">
            <a:avLst>
              <a:gd name="adj1" fmla="val 16200000"/>
              <a:gd name="adj2" fmla="val 810374"/>
            </a:avLst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1F6856ED-1839-68DF-942F-98B3A0FB6CBA}"/>
              </a:ext>
            </a:extLst>
          </p:cNvPr>
          <p:cNvSpPr/>
          <p:nvPr/>
        </p:nvSpPr>
        <p:spPr>
          <a:xfrm rot="21172504">
            <a:off x="-536563" y="6139928"/>
            <a:ext cx="1009646" cy="1431164"/>
          </a:xfrm>
          <a:prstGeom prst="arc">
            <a:avLst>
              <a:gd name="adj1" fmla="val 16720118"/>
              <a:gd name="adj2" fmla="val 865659"/>
            </a:avLst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052977-229F-C8F1-3387-E1529ADF853F}"/>
              </a:ext>
            </a:extLst>
          </p:cNvPr>
          <p:cNvSpPr txBox="1"/>
          <p:nvPr/>
        </p:nvSpPr>
        <p:spPr>
          <a:xfrm>
            <a:off x="6354948" y="6238329"/>
            <a:ext cx="5717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Source: Tennessee Department of Education,</a:t>
            </a:r>
          </a:p>
          <a:p>
            <a:pPr algn="r"/>
            <a:r>
              <a:rPr lang="en-US" sz="1200" dirty="0"/>
              <a:t> </a:t>
            </a:r>
            <a:r>
              <a:rPr lang="en-US" sz="1200" dirty="0">
                <a:hlinkClick r:id="rId3"/>
              </a:rPr>
              <a:t>Say_Dyslexia_District_Info_Sheet.pdf (tn.gov)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3892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05EEFB-8237-7040-B275-5E5FB7AED01A}"/>
              </a:ext>
            </a:extLst>
          </p:cNvPr>
          <p:cNvSpPr/>
          <p:nvPr/>
        </p:nvSpPr>
        <p:spPr>
          <a:xfrm>
            <a:off x="6347146" y="298866"/>
            <a:ext cx="5448867" cy="6260266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12051C-2BC8-AF38-70CF-E091069BAB38}"/>
              </a:ext>
            </a:extLst>
          </p:cNvPr>
          <p:cNvSpPr/>
          <p:nvPr/>
        </p:nvSpPr>
        <p:spPr>
          <a:xfrm>
            <a:off x="542925" y="298866"/>
            <a:ext cx="5448867" cy="6260266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EBB2E2-5E12-2FDB-32D5-F729BD1A9A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889"/>
          <a:stretch/>
        </p:blipFill>
        <p:spPr>
          <a:xfrm>
            <a:off x="6506687" y="700683"/>
            <a:ext cx="5129784" cy="5456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197E97-D89A-C77A-8370-3E921B6EDF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6667"/>
          <a:stretch/>
        </p:blipFill>
        <p:spPr>
          <a:xfrm>
            <a:off x="702466" y="1321995"/>
            <a:ext cx="5129784" cy="4214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9082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565E9-D88A-55D3-9D42-BD1C24B6D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4" y="581297"/>
            <a:ext cx="8165592" cy="768096"/>
          </a:xfrm>
        </p:spPr>
        <p:txBody>
          <a:bodyPr anchor="t">
            <a:normAutofit/>
          </a:bodyPr>
          <a:lstStyle/>
          <a:p>
            <a:r>
              <a:rPr lang="en-US" sz="4000" b="1" dirty="0"/>
              <a:t>ch</a:t>
            </a:r>
            <a:r>
              <a:rPr lang="en-US" sz="4000" dirty="0"/>
              <a:t>apter</a:t>
            </a:r>
            <a:r>
              <a:rPr lang="en-US" sz="4000" b="1" dirty="0"/>
              <a:t> 3 overview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521C73-346C-2444-07E7-9D3F5F344B33}"/>
              </a:ext>
            </a:extLst>
          </p:cNvPr>
          <p:cNvSpPr txBox="1"/>
          <p:nvPr/>
        </p:nvSpPr>
        <p:spPr>
          <a:xfrm>
            <a:off x="3429004" y="2052180"/>
            <a:ext cx="8730342" cy="3840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3: Screening for Dyslexia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/>
            <a:r>
              <a:rPr lang="en-US" sz="2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Section 3.1: MTSS and the Problem-Solving Model</a:t>
            </a:r>
          </a:p>
          <a:p>
            <a:pPr marL="457200" marR="0"/>
            <a:endParaRPr lang="en-US" sz="22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/>
            <a:r>
              <a:rPr lang="en-US" sz="2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Section 3.2: Screening for Risk in Kindergarten</a:t>
            </a:r>
          </a:p>
          <a:p>
            <a:pPr marL="457200" marR="0"/>
            <a:endParaRPr lang="en-US" sz="22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Section 3.3: Screening for Dyslexia After Kindergarten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</a:t>
            </a:r>
            <a:endParaRPr lang="en-US" sz="11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Chapter 3   Chapter 3 Quiz</a:t>
            </a:r>
          </a:p>
          <a:p>
            <a:pPr marL="457200"/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6" name="Picture 5" descr="Colorful speech bubbles with white letters&#10;&#10;Description automatically generated">
            <a:extLst>
              <a:ext uri="{FF2B5EF4-FFF2-40B4-BE49-F238E27FC236}">
                <a16:creationId xmlns:a16="http://schemas.microsoft.com/office/drawing/2014/main" id="{04A3DBC3-AB68-021F-F278-C854688D0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1" y="4615545"/>
            <a:ext cx="1330249" cy="81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12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58C2A3-A9D0-06F8-E384-88EA04D8DF37}"/>
              </a:ext>
            </a:extLst>
          </p:cNvPr>
          <p:cNvSpPr/>
          <p:nvPr/>
        </p:nvSpPr>
        <p:spPr>
          <a:xfrm>
            <a:off x="6362701" y="298865"/>
            <a:ext cx="5715568" cy="6260266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19C71F-2162-E60B-9244-701E479B1371}"/>
              </a:ext>
            </a:extLst>
          </p:cNvPr>
          <p:cNvSpPr/>
          <p:nvPr/>
        </p:nvSpPr>
        <p:spPr>
          <a:xfrm>
            <a:off x="542925" y="298866"/>
            <a:ext cx="5448867" cy="6260266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8782CB-3F21-6DE7-27EC-A8CAB9C674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5" t="37083"/>
          <a:stretch/>
        </p:blipFill>
        <p:spPr>
          <a:xfrm>
            <a:off x="6700096" y="370792"/>
            <a:ext cx="5040778" cy="611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DFAC4D-BCED-DC9B-F813-B2E3ED5BD5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5" r="3275" b="63729"/>
          <a:stretch/>
        </p:blipFill>
        <p:spPr>
          <a:xfrm>
            <a:off x="708743" y="1547811"/>
            <a:ext cx="5117229" cy="3762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048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565E9-D88A-55D3-9D42-BD1C24B6D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4" y="3416"/>
            <a:ext cx="8165592" cy="768096"/>
          </a:xfrm>
        </p:spPr>
        <p:txBody>
          <a:bodyPr anchor="t">
            <a:normAutofit/>
          </a:bodyPr>
          <a:lstStyle/>
          <a:p>
            <a:r>
              <a:rPr lang="en-US" sz="4000" b="1" dirty="0"/>
              <a:t>ch</a:t>
            </a:r>
            <a:r>
              <a:rPr lang="en-US" sz="4000" dirty="0"/>
              <a:t>apter</a:t>
            </a:r>
            <a:r>
              <a:rPr lang="en-US" sz="4000" b="1" dirty="0"/>
              <a:t> 4 overview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521C73-346C-2444-07E7-9D3F5F344B33}"/>
              </a:ext>
            </a:extLst>
          </p:cNvPr>
          <p:cNvSpPr txBox="1"/>
          <p:nvPr/>
        </p:nvSpPr>
        <p:spPr>
          <a:xfrm>
            <a:off x="3429004" y="447776"/>
            <a:ext cx="8730342" cy="6651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4: Intervention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/>
            <a:r>
              <a:rPr lang="en-US" sz="2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Section 4.1: Cracking the Code: What’s Our Language Made Of?</a:t>
            </a:r>
          </a:p>
          <a:p>
            <a:pPr marL="457200" marR="0"/>
            <a:endParaRPr lang="en-US" sz="8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/>
            <a:r>
              <a:rPr lang="en-US" sz="2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Section 4.2: Getting it to Stick: Orthographic Mapping</a:t>
            </a:r>
          </a:p>
          <a:p>
            <a:pPr marL="457200" marR="0"/>
            <a:endParaRPr lang="en-US" sz="8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/>
            <a:r>
              <a:rPr lang="en-US" sz="2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Section 4.3: Phonological Awareness and Letter Knowledge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4.3A	Phonological Awareness </a:t>
            </a:r>
          </a:p>
          <a:p>
            <a:pPr lvl="2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4.3B	PA and Letter Name Knowledge </a:t>
            </a:r>
          </a:p>
          <a:p>
            <a:pPr lvl="2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4.3C	Intensifying Instruction </a:t>
            </a:r>
          </a:p>
          <a:p>
            <a:pPr marL="457200" marR="0"/>
            <a:endParaRPr lang="en-US" sz="8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/>
            <a:r>
              <a:rPr lang="en-US" sz="2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Section 4.4: Basic Decoding</a:t>
            </a:r>
          </a:p>
          <a:p>
            <a:pPr lvl="2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4.4A	Sound-Symbol Relationships</a:t>
            </a:r>
          </a:p>
          <a:p>
            <a:pPr lvl="2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4.4B	Word Reading Accuracy and Automaticity </a:t>
            </a:r>
          </a:p>
          <a:p>
            <a:pPr lvl="2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4.4C	High-Frequency Word Reading and Decodable Text</a:t>
            </a:r>
          </a:p>
          <a:p>
            <a:pPr lvl="2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4.4D	Intensifying Instruction</a:t>
            </a:r>
            <a:endParaRPr lang="en-US" sz="2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8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Section 4.5: Handwriting and Encoding/Spelling Instruction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8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Section 4.6: Language Comprehension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</a:t>
            </a:r>
            <a:endParaRPr lang="en-US" sz="11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</a:t>
            </a:r>
            <a:r>
              <a:rPr lang="en-US" sz="22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Chapter 4 Quiz</a:t>
            </a:r>
          </a:p>
          <a:p>
            <a:endParaRPr lang="en-US" dirty="0"/>
          </a:p>
        </p:txBody>
      </p:sp>
      <p:pic>
        <p:nvPicPr>
          <p:cNvPr id="5" name="Picture 4" descr="Colorful speech bubbles with white letters&#10;&#10;Description automatically generated">
            <a:extLst>
              <a:ext uri="{FF2B5EF4-FFF2-40B4-BE49-F238E27FC236}">
                <a16:creationId xmlns:a16="http://schemas.microsoft.com/office/drawing/2014/main" id="{3895D46E-56F5-CCF6-B968-85F77524C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112" y="6049235"/>
            <a:ext cx="1330249" cy="81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637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219B-7E3A-7E84-6386-37313F0CF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392" y="570322"/>
            <a:ext cx="5656607" cy="667512"/>
          </a:xfrm>
        </p:spPr>
        <p:txBody>
          <a:bodyPr anchor="ctr">
            <a:noAutofit/>
          </a:bodyPr>
          <a:lstStyle/>
          <a:p>
            <a:r>
              <a:rPr lang="en-US" dirty="0"/>
              <a:t>Section components</a:t>
            </a: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E339BF-E6D7-DD0E-AF02-6813852EE7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0335" y="1761164"/>
            <a:ext cx="6519672" cy="107532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0070C0"/>
                </a:solidFill>
              </a:rPr>
              <a:t>   Mini Lecture </a:t>
            </a:r>
            <a:endParaRPr lang="en-US" sz="3200" b="1" dirty="0">
              <a:solidFill>
                <a:srgbClr val="202C8F"/>
              </a:solidFill>
            </a:endParaRPr>
          </a:p>
        </p:txBody>
      </p:sp>
      <p:pic>
        <p:nvPicPr>
          <p:cNvPr id="5" name="Picture 4" descr="A blue circle with white numbers and a play button&#10;&#10;Description automatically generated">
            <a:extLst>
              <a:ext uri="{FF2B5EF4-FFF2-40B4-BE49-F238E27FC236}">
                <a16:creationId xmlns:a16="http://schemas.microsoft.com/office/drawing/2014/main" id="{41DB2741-5A71-0585-CE36-E6279C8D5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072" y="1754957"/>
            <a:ext cx="1387948" cy="107533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53A7F6A-3CFC-79B2-7E52-36F5A0ABE963}"/>
              </a:ext>
            </a:extLst>
          </p:cNvPr>
          <p:cNvSpPr txBox="1">
            <a:spLocks/>
          </p:cNvSpPr>
          <p:nvPr/>
        </p:nvSpPr>
        <p:spPr>
          <a:xfrm>
            <a:off x="2540335" y="3679372"/>
            <a:ext cx="6519672" cy="1075329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576"/>
              </a:spcBef>
              <a:buFont typeface="Arial" panose="020B0604020202020204" pitchFamily="34" charset="0"/>
              <a:buNone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0070C0"/>
                </a:solidFill>
              </a:rPr>
              <a:t>   Continue Your Learning</a:t>
            </a:r>
            <a:endParaRPr lang="en-US" sz="3200" b="1" dirty="0">
              <a:solidFill>
                <a:srgbClr val="202C8F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B2EB1BA-DA3F-A85B-F04B-FC7700D2A4E4}"/>
              </a:ext>
            </a:extLst>
          </p:cNvPr>
          <p:cNvSpPr txBox="1">
            <a:spLocks/>
          </p:cNvSpPr>
          <p:nvPr/>
        </p:nvSpPr>
        <p:spPr>
          <a:xfrm>
            <a:off x="2540335" y="5597580"/>
            <a:ext cx="6519672" cy="1075329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576"/>
              </a:spcBef>
              <a:buFont typeface="Arial" panose="020B0604020202020204" pitchFamily="34" charset="0"/>
              <a:buNone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0070C0"/>
                </a:solidFill>
              </a:rPr>
              <a:t>   Check Your Learning</a:t>
            </a:r>
            <a:endParaRPr lang="en-US" sz="3200" b="1" dirty="0">
              <a:solidFill>
                <a:srgbClr val="202C8F"/>
              </a:solidFill>
            </a:endParaRPr>
          </a:p>
        </p:txBody>
      </p:sp>
      <p:pic>
        <p:nvPicPr>
          <p:cNvPr id="9" name="Picture 8" descr="A blue brain with a light bulb&#10;&#10;Description automatically generated">
            <a:extLst>
              <a:ext uri="{FF2B5EF4-FFF2-40B4-BE49-F238E27FC236}">
                <a16:creationId xmlns:a16="http://schemas.microsoft.com/office/drawing/2014/main" id="{69180D26-48CF-4748-73D7-1BC7A2CAD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846" y="3200246"/>
            <a:ext cx="1029038" cy="1976729"/>
          </a:xfrm>
          <a:prstGeom prst="rect">
            <a:avLst/>
          </a:prstGeom>
        </p:spPr>
      </p:pic>
      <p:pic>
        <p:nvPicPr>
          <p:cNvPr id="11" name="Picture 10" descr="A blue check mark on a white background&#10;&#10;Description automatically generated">
            <a:extLst>
              <a:ext uri="{FF2B5EF4-FFF2-40B4-BE49-F238E27FC236}">
                <a16:creationId xmlns:a16="http://schemas.microsoft.com/office/drawing/2014/main" id="{EED1288E-C24A-ACBA-0876-C58C1386FF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699" y="5609180"/>
            <a:ext cx="1110694" cy="10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0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219B-7E3A-7E84-6386-37313F0CF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392" y="570322"/>
            <a:ext cx="5656607" cy="667512"/>
          </a:xfrm>
        </p:spPr>
        <p:txBody>
          <a:bodyPr anchor="ctr">
            <a:noAutofit/>
          </a:bodyPr>
          <a:lstStyle/>
          <a:p>
            <a:r>
              <a:rPr lang="en-US" dirty="0"/>
              <a:t>additional component: 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487325-671D-90A5-B3F4-09C93AC2D266}"/>
              </a:ext>
            </a:extLst>
          </p:cNvPr>
          <p:cNvSpPr txBox="1"/>
          <p:nvPr/>
        </p:nvSpPr>
        <p:spPr>
          <a:xfrm>
            <a:off x="566058" y="1502228"/>
            <a:ext cx="2856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Sections 4.3A – 4.4D</a:t>
            </a:r>
          </a:p>
        </p:txBody>
      </p:sp>
      <p:pic>
        <p:nvPicPr>
          <p:cNvPr id="14" name="Picture 13" descr="A group of people holding books and a stick&#10;&#10;Description automatically generated">
            <a:extLst>
              <a:ext uri="{FF2B5EF4-FFF2-40B4-BE49-F238E27FC236}">
                <a16:creationId xmlns:a16="http://schemas.microsoft.com/office/drawing/2014/main" id="{54A651F0-7C79-3B99-C4F9-54EF7C194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92" y="2773336"/>
            <a:ext cx="2630848" cy="2166718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B27F7B4-1311-DA86-1AFB-E59473A5C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7314" y="3319030"/>
            <a:ext cx="3973689" cy="1075329"/>
          </a:xfrm>
        </p:spPr>
        <p:txBody>
          <a:bodyPr anchor="ctr"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0070C0"/>
                </a:solidFill>
              </a:rPr>
              <a:t>Connecting Knowledge to Practice</a:t>
            </a:r>
            <a:endParaRPr lang="en-US" sz="3200" b="1" dirty="0">
              <a:solidFill>
                <a:srgbClr val="202C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64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919C71F-2162-E60B-9244-701E479B1371}"/>
              </a:ext>
            </a:extLst>
          </p:cNvPr>
          <p:cNvSpPr/>
          <p:nvPr/>
        </p:nvSpPr>
        <p:spPr>
          <a:xfrm>
            <a:off x="542925" y="298866"/>
            <a:ext cx="11173794" cy="6260266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516C05-02F9-55C9-04FB-3B1C9027C0F0}"/>
              </a:ext>
            </a:extLst>
          </p:cNvPr>
          <p:cNvSpPr txBox="1"/>
          <p:nvPr/>
        </p:nvSpPr>
        <p:spPr>
          <a:xfrm>
            <a:off x="976393" y="650929"/>
            <a:ext cx="6292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Mini Lecture</a:t>
            </a:r>
          </a:p>
        </p:txBody>
      </p:sp>
      <p:pic>
        <p:nvPicPr>
          <p:cNvPr id="9" name="Picture 8" descr="A blue and white background with text&#10;&#10;Description automatically generated">
            <a:extLst>
              <a:ext uri="{FF2B5EF4-FFF2-40B4-BE49-F238E27FC236}">
                <a16:creationId xmlns:a16="http://schemas.microsoft.com/office/drawing/2014/main" id="{B62D7793-B67F-758A-FB8D-CF600C1B0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622" y="1587767"/>
            <a:ext cx="7772400" cy="4348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Graphic 10" descr="Play with solid fill">
            <a:extLst>
              <a:ext uri="{FF2B5EF4-FFF2-40B4-BE49-F238E27FC236}">
                <a16:creationId xmlns:a16="http://schemas.microsoft.com/office/drawing/2014/main" id="{5ECCA53B-57F5-16E5-BFF7-AE8097D3CB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72622" y="469211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62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919C71F-2162-E60B-9244-701E479B1371}"/>
              </a:ext>
            </a:extLst>
          </p:cNvPr>
          <p:cNvSpPr/>
          <p:nvPr/>
        </p:nvSpPr>
        <p:spPr>
          <a:xfrm>
            <a:off x="555952" y="304222"/>
            <a:ext cx="11173794" cy="6427398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516C05-02F9-55C9-04FB-3B1C9027C0F0}"/>
              </a:ext>
            </a:extLst>
          </p:cNvPr>
          <p:cNvSpPr txBox="1"/>
          <p:nvPr/>
        </p:nvSpPr>
        <p:spPr>
          <a:xfrm>
            <a:off x="612010" y="428578"/>
            <a:ext cx="6292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Continue Your Learning</a:t>
            </a:r>
          </a:p>
        </p:txBody>
      </p:sp>
      <p:pic>
        <p:nvPicPr>
          <p:cNvPr id="6" name="Picture 5" descr="A screenshot of a video&#10;&#10;Description automatically generated">
            <a:extLst>
              <a:ext uri="{FF2B5EF4-FFF2-40B4-BE49-F238E27FC236}">
                <a16:creationId xmlns:a16="http://schemas.microsoft.com/office/drawing/2014/main" id="{B939BC01-61C7-990F-7657-981752A3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008" y="1138190"/>
            <a:ext cx="2881679" cy="17170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B8C2D8-7288-611B-6174-20B6C133F5F8}"/>
              </a:ext>
            </a:extLst>
          </p:cNvPr>
          <p:cNvSpPr txBox="1"/>
          <p:nvPr/>
        </p:nvSpPr>
        <p:spPr>
          <a:xfrm>
            <a:off x="1160441" y="2961054"/>
            <a:ext cx="2619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Videos</a:t>
            </a:r>
          </a:p>
        </p:txBody>
      </p:sp>
      <p:pic>
        <p:nvPicPr>
          <p:cNvPr id="9" name="Picture 8" descr="A close-up of a document&#10;&#10;Description automatically generated">
            <a:extLst>
              <a:ext uri="{FF2B5EF4-FFF2-40B4-BE49-F238E27FC236}">
                <a16:creationId xmlns:a16="http://schemas.microsoft.com/office/drawing/2014/main" id="{B77219F7-A0E3-87AB-C995-4D6DC0858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918" y="2167419"/>
            <a:ext cx="2743246" cy="3459997"/>
          </a:xfrm>
          <a:prstGeom prst="rect">
            <a:avLst/>
          </a:prstGeom>
        </p:spPr>
      </p:pic>
      <p:pic>
        <p:nvPicPr>
          <p:cNvPr id="11" name="Picture 10" descr="A person and person reading a book&#10;&#10;Description automatically generated">
            <a:extLst>
              <a:ext uri="{FF2B5EF4-FFF2-40B4-BE49-F238E27FC236}">
                <a16:creationId xmlns:a16="http://schemas.microsoft.com/office/drawing/2014/main" id="{8788C957-3AF0-B0B4-E5C6-229E955C1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9175" y="2048714"/>
            <a:ext cx="2816628" cy="22902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54782D-DC7D-2B99-A90E-1D005A424282}"/>
              </a:ext>
            </a:extLst>
          </p:cNvPr>
          <p:cNvSpPr txBox="1"/>
          <p:nvPr/>
        </p:nvSpPr>
        <p:spPr>
          <a:xfrm>
            <a:off x="5057827" y="5892050"/>
            <a:ext cx="2619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Trusted Resources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B027BD-00B2-7E62-D8F6-6566E1588499}"/>
              </a:ext>
            </a:extLst>
          </p:cNvPr>
          <p:cNvSpPr txBox="1"/>
          <p:nvPr/>
        </p:nvSpPr>
        <p:spPr>
          <a:xfrm>
            <a:off x="9117797" y="6028149"/>
            <a:ext cx="2619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Podcasts</a:t>
            </a:r>
          </a:p>
        </p:txBody>
      </p:sp>
      <p:pic>
        <p:nvPicPr>
          <p:cNvPr id="15" name="Picture 14" descr="A screenshot of a web page&#10;&#10;Description automatically generated">
            <a:extLst>
              <a:ext uri="{FF2B5EF4-FFF2-40B4-BE49-F238E27FC236}">
                <a16:creationId xmlns:a16="http://schemas.microsoft.com/office/drawing/2014/main" id="{0FFB67C3-C19C-CADB-B604-41147C7BF0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9544" y="4151430"/>
            <a:ext cx="3076471" cy="1629269"/>
          </a:xfrm>
          <a:prstGeom prst="rect">
            <a:avLst/>
          </a:prstGeom>
        </p:spPr>
      </p:pic>
      <p:pic>
        <p:nvPicPr>
          <p:cNvPr id="17" name="Picture 16" descr="A purple book with text and images&#10;&#10;Description automatically generated">
            <a:extLst>
              <a:ext uri="{FF2B5EF4-FFF2-40B4-BE49-F238E27FC236}">
                <a16:creationId xmlns:a16="http://schemas.microsoft.com/office/drawing/2014/main" id="{745874C4-A2F4-E90C-8994-92C62E2002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7434" y="3093111"/>
            <a:ext cx="2121571" cy="2116637"/>
          </a:xfrm>
          <a:prstGeom prst="rect">
            <a:avLst/>
          </a:prstGeom>
        </p:spPr>
      </p:pic>
      <p:pic>
        <p:nvPicPr>
          <p:cNvPr id="19" name="Picture 18" descr="A screenshot of a video&#10;&#10;Description automatically generated">
            <a:extLst>
              <a:ext uri="{FF2B5EF4-FFF2-40B4-BE49-F238E27FC236}">
                <a16:creationId xmlns:a16="http://schemas.microsoft.com/office/drawing/2014/main" id="{3BF4D7B3-13D7-C121-C477-802D9BAD9D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3542" y="3846576"/>
            <a:ext cx="2307724" cy="2081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A person sitting at a desk reading a book&#10;&#10;Description automatically generated">
            <a:extLst>
              <a:ext uri="{FF2B5EF4-FFF2-40B4-BE49-F238E27FC236}">
                <a16:creationId xmlns:a16="http://schemas.microsoft.com/office/drawing/2014/main" id="{D0F7B33F-C23E-864E-210D-295C8DA514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3835" y="398964"/>
            <a:ext cx="2918401" cy="197971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52206F7-98F6-C978-42E9-B1565F213953}"/>
              </a:ext>
            </a:extLst>
          </p:cNvPr>
          <p:cNvSpPr txBox="1"/>
          <p:nvPr/>
        </p:nvSpPr>
        <p:spPr>
          <a:xfrm>
            <a:off x="8733023" y="2520453"/>
            <a:ext cx="2619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News Media</a:t>
            </a:r>
          </a:p>
        </p:txBody>
      </p:sp>
      <p:pic>
        <p:nvPicPr>
          <p:cNvPr id="24" name="Picture 23" descr="A book cover with a silhouette of a child's head&#10;&#10;Description automatically generated">
            <a:extLst>
              <a:ext uri="{FF2B5EF4-FFF2-40B4-BE49-F238E27FC236}">
                <a16:creationId xmlns:a16="http://schemas.microsoft.com/office/drawing/2014/main" id="{CDE0530D-E41D-E8E7-1A57-0B88E8E6FB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4728" y="3548899"/>
            <a:ext cx="2101624" cy="270657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03E0861-33D1-E7A1-435A-BF7F48B8EEA9}"/>
              </a:ext>
            </a:extLst>
          </p:cNvPr>
          <p:cNvSpPr txBox="1"/>
          <p:nvPr/>
        </p:nvSpPr>
        <p:spPr>
          <a:xfrm>
            <a:off x="1172746" y="6307439"/>
            <a:ext cx="2619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Journal Articles</a:t>
            </a:r>
          </a:p>
        </p:txBody>
      </p:sp>
    </p:spTree>
    <p:extLst>
      <p:ext uri="{BB962C8B-B14F-4D97-AF65-F5344CB8AC3E}">
        <p14:creationId xmlns:p14="http://schemas.microsoft.com/office/powerpoint/2010/main" val="194061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75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500"/>
                            </p:stCondLst>
                            <p:childTnLst>
                              <p:par>
                                <p:cTn id="48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1"/>
      <p:bldP spid="22" grpId="1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919C71F-2162-E60B-9244-701E479B1371}"/>
              </a:ext>
            </a:extLst>
          </p:cNvPr>
          <p:cNvSpPr/>
          <p:nvPr/>
        </p:nvSpPr>
        <p:spPr>
          <a:xfrm>
            <a:off x="509103" y="451267"/>
            <a:ext cx="11173794" cy="6260266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516C05-02F9-55C9-04FB-3B1C9027C0F0}"/>
              </a:ext>
            </a:extLst>
          </p:cNvPr>
          <p:cNvSpPr txBox="1"/>
          <p:nvPr/>
        </p:nvSpPr>
        <p:spPr>
          <a:xfrm>
            <a:off x="976393" y="650929"/>
            <a:ext cx="6292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Check Your Learning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116CFA51-8C00-F23A-5914-1FEAE69015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FD60F5A7-5426-1245-D5A5-A6D8E2D037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F887DEC5-2E13-526B-AD27-06EC52D295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C267E44C-880B-A476-5C75-B4D3E9DDE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723892"/>
            <a:ext cx="7772400" cy="432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564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DA9529-4DAE-6C2A-BA10-894D7073052E}"/>
              </a:ext>
            </a:extLst>
          </p:cNvPr>
          <p:cNvSpPr/>
          <p:nvPr/>
        </p:nvSpPr>
        <p:spPr>
          <a:xfrm>
            <a:off x="265361" y="1937288"/>
            <a:ext cx="5360006" cy="1491712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19C71F-2162-E60B-9244-701E479B1371}"/>
              </a:ext>
            </a:extLst>
          </p:cNvPr>
          <p:cNvSpPr/>
          <p:nvPr/>
        </p:nvSpPr>
        <p:spPr>
          <a:xfrm>
            <a:off x="6096001" y="368411"/>
            <a:ext cx="5360006" cy="6227944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516C05-02F9-55C9-04FB-3B1C9027C0F0}"/>
              </a:ext>
            </a:extLst>
          </p:cNvPr>
          <p:cNvSpPr txBox="1"/>
          <p:nvPr/>
        </p:nvSpPr>
        <p:spPr>
          <a:xfrm>
            <a:off x="735993" y="2390756"/>
            <a:ext cx="6292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Instructor’s Guide</a:t>
            </a:r>
          </a:p>
        </p:txBody>
      </p:sp>
      <p:pic>
        <p:nvPicPr>
          <p:cNvPr id="4" name="Picture 3" descr="A book with text and a book on it&#10;&#10;Description automatically generated with medium confidence">
            <a:extLst>
              <a:ext uri="{FF2B5EF4-FFF2-40B4-BE49-F238E27FC236}">
                <a16:creationId xmlns:a16="http://schemas.microsoft.com/office/drawing/2014/main" id="{FB932CEF-A6B0-8089-5F13-27F492A31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6634" y="667288"/>
            <a:ext cx="4418739" cy="552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70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B311B-3177-0658-3585-6639F26A9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62" y="347472"/>
            <a:ext cx="5439267" cy="768096"/>
          </a:xfrm>
        </p:spPr>
        <p:txBody>
          <a:bodyPr/>
          <a:lstStyle/>
          <a:p>
            <a:pPr algn="l"/>
            <a:r>
              <a:rPr lang="en-US" altLang="zh-CN" sz="4400" b="1" dirty="0">
                <a:solidFill>
                  <a:schemeClr val="accent6">
                    <a:lumMod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CONTEXT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BFEFB4DD-783D-E0C1-0977-D6084563D7EA}"/>
              </a:ext>
            </a:extLst>
          </p:cNvPr>
          <p:cNvSpPr/>
          <p:nvPr/>
        </p:nvSpPr>
        <p:spPr>
          <a:xfrm>
            <a:off x="-1923068" y="5011473"/>
            <a:ext cx="3421930" cy="3289955"/>
          </a:xfrm>
          <a:prstGeom prst="arc">
            <a:avLst>
              <a:gd name="adj1" fmla="val 16200000"/>
              <a:gd name="adj2" fmla="val 865659"/>
            </a:avLst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D931EDFA-631C-9C60-CE51-6432598B7680}"/>
              </a:ext>
            </a:extLst>
          </p:cNvPr>
          <p:cNvSpPr/>
          <p:nvPr/>
        </p:nvSpPr>
        <p:spPr>
          <a:xfrm>
            <a:off x="-2176020" y="5246294"/>
            <a:ext cx="3421930" cy="3289955"/>
          </a:xfrm>
          <a:prstGeom prst="arc">
            <a:avLst>
              <a:gd name="adj1" fmla="val 16200000"/>
              <a:gd name="adj2" fmla="val 865659"/>
            </a:avLst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74E4A404-83EB-27F9-FC48-7F262F8EC9C5}"/>
              </a:ext>
            </a:extLst>
          </p:cNvPr>
          <p:cNvSpPr/>
          <p:nvPr/>
        </p:nvSpPr>
        <p:spPr>
          <a:xfrm rot="21221967">
            <a:off x="-815088" y="5642710"/>
            <a:ext cx="1630174" cy="2497124"/>
          </a:xfrm>
          <a:prstGeom prst="arc">
            <a:avLst>
              <a:gd name="adj1" fmla="val 16200000"/>
              <a:gd name="adj2" fmla="val 810374"/>
            </a:avLst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1F6856ED-1839-68DF-942F-98B3A0FB6CBA}"/>
              </a:ext>
            </a:extLst>
          </p:cNvPr>
          <p:cNvSpPr/>
          <p:nvPr/>
        </p:nvSpPr>
        <p:spPr>
          <a:xfrm rot="21172504">
            <a:off x="-536563" y="6139928"/>
            <a:ext cx="1009646" cy="1431164"/>
          </a:xfrm>
          <a:prstGeom prst="arc">
            <a:avLst>
              <a:gd name="adj1" fmla="val 16720118"/>
              <a:gd name="adj2" fmla="val 865659"/>
            </a:avLst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052977-229F-C8F1-3387-E1529ADF853F}"/>
              </a:ext>
            </a:extLst>
          </p:cNvPr>
          <p:cNvSpPr txBox="1"/>
          <p:nvPr/>
        </p:nvSpPr>
        <p:spPr>
          <a:xfrm>
            <a:off x="6398491" y="6314919"/>
            <a:ext cx="5717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Source: Tennessee Department of Education, </a:t>
            </a:r>
          </a:p>
          <a:p>
            <a:pPr algn="r"/>
            <a:r>
              <a:rPr lang="en-US" sz="1200" dirty="0">
                <a:hlinkClick r:id="rId3"/>
              </a:rPr>
              <a:t>Literacy.pdf (tn.gov)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3">
                <a:extLst>
                  <a:ext uri="{FF2B5EF4-FFF2-40B4-BE49-F238E27FC236}">
                    <a16:creationId xmlns:a16="http://schemas.microsoft.com/office/drawing/2014/main" id="{515B5952-F6AC-9297-ABC1-ED4DB2A46F2B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77684" y="1115568"/>
                <a:ext cx="11253059" cy="5748229"/>
              </a:xfrm>
            </p:spPr>
            <p:txBody>
              <a:bodyPr vert="horz" lIns="91440" tIns="45720" rIns="91440" bIns="45720" rtlCol="0" anchor="t">
                <a:noAutofit/>
              </a:bodyPr>
              <a:lstStyle/>
              <a:p>
                <a:pPr marL="0" indent="0">
                  <a:buNone/>
                </a:pPr>
                <a:r>
                  <a:rPr lang="en-US" sz="3000" b="1" dirty="0">
                    <a:solidFill>
                      <a:srgbClr val="0070C0"/>
                    </a:solidFill>
                    <a:cs typeface="Sabon Next LT"/>
                  </a:rPr>
                  <a:t>2021: Tennessee Literacy Success Act</a:t>
                </a:r>
              </a:p>
              <a:p>
                <a:pPr marL="0" indent="0">
                  <a:buNone/>
                </a:pPr>
                <a:endParaRPr lang="en-US" sz="600" b="1" dirty="0">
                  <a:solidFill>
                    <a:srgbClr val="0070C0"/>
                  </a:solidFill>
                  <a:cs typeface="Sabon Next LT"/>
                </a:endParaRPr>
              </a:p>
              <a:p>
                <a:pPr marL="914400" lvl="1" indent="-341313">
                  <a:spcBef>
                    <a:spcPts val="0"/>
                  </a:spcBef>
                </a:pPr>
                <a:r>
                  <a:rPr lang="en-US" sz="2600" dirty="0">
                    <a:solidFill>
                      <a:srgbClr val="0070C0"/>
                    </a:solidFill>
                    <a:cs typeface="Sabon Next LT"/>
                  </a:rPr>
                  <a:t>Universal screening</a:t>
                </a:r>
              </a:p>
              <a:p>
                <a:pPr marL="914400" lvl="1" indent="-341313">
                  <a:spcBef>
                    <a:spcPts val="0"/>
                  </a:spcBef>
                </a:pPr>
                <a:endParaRPr lang="en-US" sz="2600" dirty="0">
                  <a:solidFill>
                    <a:srgbClr val="0070C0"/>
                  </a:solidFill>
                  <a:cs typeface="Sabon Next LT"/>
                </a:endParaRPr>
              </a:p>
              <a:p>
                <a:pPr marL="914400" lvl="1" indent="-341313">
                  <a:spcBef>
                    <a:spcPts val="0"/>
                  </a:spcBef>
                </a:pPr>
                <a:r>
                  <a:rPr lang="en-US" sz="2600" dirty="0">
                    <a:solidFill>
                      <a:srgbClr val="0070C0"/>
                    </a:solidFill>
                    <a:cs typeface="Sabon Next LT"/>
                  </a:rPr>
                  <a:t>Parent notification, dyslexia-specific intervention through RTI</a:t>
                </a:r>
                <a:r>
                  <a:rPr lang="en-US" sz="2600" baseline="30000" dirty="0">
                    <a:solidFill>
                      <a:srgbClr val="0070C0"/>
                    </a:solidFill>
                    <a:cs typeface="Sabon Next LT"/>
                  </a:rPr>
                  <a:t>2</a:t>
                </a:r>
              </a:p>
              <a:p>
                <a:pPr marL="914400" lvl="1" indent="-341313">
                  <a:spcBef>
                    <a:spcPts val="0"/>
                  </a:spcBef>
                </a:pPr>
                <a:endParaRPr lang="en-US" sz="2600" dirty="0">
                  <a:solidFill>
                    <a:srgbClr val="0070C0"/>
                  </a:solidFill>
                  <a:cs typeface="Sabon Next LT"/>
                </a:endParaRPr>
              </a:p>
              <a:p>
                <a:pPr marL="914400" lvl="1" indent="-341313">
                  <a:spcBef>
                    <a:spcPts val="0"/>
                  </a:spcBef>
                </a:pPr>
                <a:r>
                  <a:rPr lang="en-US" sz="2600" dirty="0">
                    <a:solidFill>
                      <a:srgbClr val="0070C0"/>
                    </a:solidFill>
                    <a:cs typeface="Sabon Next LT"/>
                  </a:rPr>
                  <a:t>Teacher training</a:t>
                </a:r>
              </a:p>
              <a:p>
                <a:pPr marL="573087" lvl="1" indent="0">
                  <a:spcBef>
                    <a:spcPts val="0"/>
                  </a:spcBef>
                  <a:buNone/>
                </a:pPr>
                <a:endParaRPr lang="en-US" sz="300" dirty="0">
                  <a:solidFill>
                    <a:srgbClr val="0070C0"/>
                  </a:solidFill>
                  <a:cs typeface="Sabon Next LT"/>
                </a:endParaRPr>
              </a:p>
              <a:p>
                <a:pPr marL="1371600" lvl="2" indent="-341313">
                  <a:spcBef>
                    <a:spcPts val="0"/>
                  </a:spcBef>
                </a:pPr>
                <a:r>
                  <a:rPr lang="en-US" sz="2600" dirty="0">
                    <a:solidFill>
                      <a:srgbClr val="0070C0"/>
                    </a:solidFill>
                    <a:cs typeface="Sabon Next LT"/>
                  </a:rPr>
                  <a:t>Complete </a:t>
                </a:r>
                <a14:m>
                  <m:oMath xmlns:m="http://schemas.openxmlformats.org/officeDocument/2006/math">
                    <m:r>
                      <a:rPr lang="en-US" sz="26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Sabon Next LT"/>
                      </a:rPr>
                      <m:t>≥</m:t>
                    </m:r>
                  </m:oMath>
                </a14:m>
                <a:r>
                  <a:rPr lang="en-US" sz="2600" dirty="0">
                    <a:solidFill>
                      <a:srgbClr val="0070C0"/>
                    </a:solidFill>
                    <a:cs typeface="Sabon Next LT"/>
                  </a:rPr>
                  <a:t>1 state-approved course in foundational literacy skills</a:t>
                </a:r>
              </a:p>
              <a:p>
                <a:pPr marL="1371600" lvl="2" indent="-341313">
                  <a:spcBef>
                    <a:spcPts val="0"/>
                  </a:spcBef>
                </a:pPr>
                <a:endParaRPr lang="en-US" sz="600" dirty="0">
                  <a:solidFill>
                    <a:srgbClr val="0070C0"/>
                  </a:solidFill>
                  <a:cs typeface="Sabon Next LT"/>
                </a:endParaRPr>
              </a:p>
              <a:p>
                <a:pPr marL="1371600" lvl="2" indent="-341313">
                  <a:spcBef>
                    <a:spcPts val="0"/>
                  </a:spcBef>
                </a:pPr>
                <a:r>
                  <a:rPr lang="en-US" sz="2600" dirty="0">
                    <a:solidFill>
                      <a:srgbClr val="0070C0"/>
                    </a:solidFill>
                    <a:cs typeface="Sabon Next LT"/>
                  </a:rPr>
                  <a:t>License renewal</a:t>
                </a:r>
              </a:p>
              <a:p>
                <a:pPr marL="914400" lvl="1" indent="-341313">
                  <a:spcBef>
                    <a:spcPts val="0"/>
                  </a:spcBef>
                </a:pPr>
                <a:endParaRPr lang="en-US" sz="2600" dirty="0">
                  <a:solidFill>
                    <a:srgbClr val="0070C0"/>
                  </a:solidFill>
                  <a:cs typeface="Sabon Next LT"/>
                </a:endParaRPr>
              </a:p>
              <a:p>
                <a:pPr marL="914400" lvl="1" indent="-341313">
                  <a:spcBef>
                    <a:spcPts val="0"/>
                  </a:spcBef>
                </a:pPr>
                <a:endParaRPr lang="en-US" sz="2600" dirty="0">
                  <a:solidFill>
                    <a:srgbClr val="0070C0"/>
                  </a:solidFill>
                  <a:cs typeface="Sabon Next LT"/>
                </a:endParaRPr>
              </a:p>
              <a:p>
                <a:pPr marL="338328" lvl="1" indent="0">
                  <a:buNone/>
                </a:pPr>
                <a:endParaRPr lang="en-US" sz="2200" b="1" dirty="0">
                  <a:solidFill>
                    <a:srgbClr val="0070C0"/>
                  </a:solidFill>
                  <a:cs typeface="Sabon Next LT"/>
                </a:endParaRPr>
              </a:p>
            </p:txBody>
          </p:sp>
        </mc:Choice>
        <mc:Fallback xmlns="">
          <p:sp>
            <p:nvSpPr>
              <p:cNvPr id="13" name="Content Placeholder 3">
                <a:extLst>
                  <a:ext uri="{FF2B5EF4-FFF2-40B4-BE49-F238E27FC236}">
                    <a16:creationId xmlns:a16="http://schemas.microsoft.com/office/drawing/2014/main" id="{515B5952-F6AC-9297-ABC1-ED4DB2A46F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77684" y="1115568"/>
                <a:ext cx="11253059" cy="5748229"/>
              </a:xfrm>
              <a:blipFill>
                <a:blip r:embed="rId4"/>
                <a:stretch>
                  <a:fillRect l="-1246" t="-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830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219B-7E3A-7E84-6386-37313F0CF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392" y="570322"/>
            <a:ext cx="5656607" cy="667512"/>
          </a:xfrm>
        </p:spPr>
        <p:txBody>
          <a:bodyPr anchor="ctr">
            <a:noAutofit/>
          </a:bodyPr>
          <a:lstStyle/>
          <a:p>
            <a:r>
              <a:rPr lang="en-US" dirty="0"/>
              <a:t>Looking ahead</a:t>
            </a:r>
            <a:endParaRPr lang="en-US" b="1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B27F7B4-1311-DA86-1AFB-E59473A5C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9391" y="1594296"/>
            <a:ext cx="7821205" cy="4698017"/>
          </a:xfrm>
        </p:spPr>
        <p:txBody>
          <a:bodyPr anchor="ctr">
            <a:no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0070C0"/>
                </a:solidFill>
              </a:rPr>
              <a:t>Evaluate implementation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0070C0"/>
                </a:solidFill>
              </a:rPr>
              <a:t>Revise existing content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0070C0"/>
                </a:solidFill>
              </a:rPr>
              <a:t>Expand offerings for MTSU COE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0070C0"/>
                </a:solidFill>
              </a:rPr>
              <a:t>Work with external partners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3200" dirty="0">
                <a:solidFill>
                  <a:srgbClr val="0070C0"/>
                </a:solidFill>
              </a:rPr>
              <a:t>Data on implementation models</a:t>
            </a:r>
          </a:p>
        </p:txBody>
      </p:sp>
    </p:spTree>
    <p:extLst>
      <p:ext uri="{BB962C8B-B14F-4D97-AF65-F5344CB8AC3E}">
        <p14:creationId xmlns:p14="http://schemas.microsoft.com/office/powerpoint/2010/main" val="338712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A5F178-2735-C1CC-5672-D24F80A664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574" y="1758128"/>
            <a:ext cx="5386746" cy="667512"/>
          </a:xfrm>
        </p:spPr>
        <p:txBody>
          <a:bodyPr/>
          <a:lstStyle/>
          <a:p>
            <a:pPr algn="ctr"/>
            <a:r>
              <a:rPr lang="en-US" sz="4800" dirty="0"/>
              <a:t>Questions?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69C92A5-9E3A-0E47-5308-E54F074B9B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8506" y="3127249"/>
            <a:ext cx="4660883" cy="2176272"/>
          </a:xfrm>
        </p:spPr>
        <p:txBody>
          <a:bodyPr/>
          <a:lstStyle/>
          <a:p>
            <a:pPr algn="ctr"/>
            <a:r>
              <a:rPr lang="en-US" sz="3400" dirty="0">
                <a:solidFill>
                  <a:srgbClr val="0070C0"/>
                </a:solidFill>
              </a:rPr>
              <a:t>Thank you!</a:t>
            </a:r>
          </a:p>
          <a:p>
            <a:pPr algn="ctr"/>
            <a:r>
              <a:rPr lang="en-US" sz="3400" dirty="0">
                <a:solidFill>
                  <a:srgbClr val="0070C0"/>
                </a:solidFill>
                <a:hlinkClick r:id="rId2"/>
              </a:rPr>
              <a:t>karen.kehoe@mtsu.edu</a:t>
            </a:r>
            <a:endParaRPr lang="en-US" sz="3400" dirty="0">
              <a:solidFill>
                <a:srgbClr val="0070C0"/>
              </a:solidFill>
            </a:endParaRPr>
          </a:p>
          <a:p>
            <a:pPr algn="ctr"/>
            <a:endParaRPr lang="en-US" sz="3400" dirty="0">
              <a:solidFill>
                <a:srgbClr val="0070C0"/>
              </a:solidFill>
            </a:endParaRPr>
          </a:p>
          <a:p>
            <a:pPr algn="ctr"/>
            <a:r>
              <a:rPr lang="en-US" sz="3400" dirty="0">
                <a:solidFill>
                  <a:srgbClr val="0070C0"/>
                </a:solidFill>
              </a:rPr>
              <a:t>(615) 494-8885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D23BDB-333B-8A3E-5345-72147DD0D1B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04575" y="457200"/>
            <a:ext cx="987425" cy="274638"/>
          </a:xfrm>
        </p:spPr>
        <p:txBody>
          <a:bodyPr/>
          <a:lstStyle/>
          <a:p>
            <a:fld id="{48F63A3B-78C7-47BE-AE5E-E10140E0464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779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B311B-3177-0658-3585-6639F26A9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62" y="347472"/>
            <a:ext cx="5439267" cy="768096"/>
          </a:xfrm>
        </p:spPr>
        <p:txBody>
          <a:bodyPr/>
          <a:lstStyle/>
          <a:p>
            <a:pPr algn="l"/>
            <a:r>
              <a:rPr lang="en-US" altLang="zh-CN" sz="4400" b="1" dirty="0">
                <a:solidFill>
                  <a:schemeClr val="accent6">
                    <a:lumMod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CONTEXT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BFEFB4DD-783D-E0C1-0977-D6084563D7EA}"/>
              </a:ext>
            </a:extLst>
          </p:cNvPr>
          <p:cNvSpPr/>
          <p:nvPr/>
        </p:nvSpPr>
        <p:spPr>
          <a:xfrm>
            <a:off x="-1923068" y="5011473"/>
            <a:ext cx="3421930" cy="3289955"/>
          </a:xfrm>
          <a:prstGeom prst="arc">
            <a:avLst>
              <a:gd name="adj1" fmla="val 16200000"/>
              <a:gd name="adj2" fmla="val 865659"/>
            </a:avLst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D931EDFA-631C-9C60-CE51-6432598B7680}"/>
              </a:ext>
            </a:extLst>
          </p:cNvPr>
          <p:cNvSpPr/>
          <p:nvPr/>
        </p:nvSpPr>
        <p:spPr>
          <a:xfrm>
            <a:off x="-2176020" y="5246294"/>
            <a:ext cx="3421930" cy="3289955"/>
          </a:xfrm>
          <a:prstGeom prst="arc">
            <a:avLst>
              <a:gd name="adj1" fmla="val 16200000"/>
              <a:gd name="adj2" fmla="val 865659"/>
            </a:avLst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74E4A404-83EB-27F9-FC48-7F262F8EC9C5}"/>
              </a:ext>
            </a:extLst>
          </p:cNvPr>
          <p:cNvSpPr/>
          <p:nvPr/>
        </p:nvSpPr>
        <p:spPr>
          <a:xfrm rot="21221967">
            <a:off x="-815088" y="5642710"/>
            <a:ext cx="1630174" cy="2497124"/>
          </a:xfrm>
          <a:prstGeom prst="arc">
            <a:avLst>
              <a:gd name="adj1" fmla="val 16200000"/>
              <a:gd name="adj2" fmla="val 810374"/>
            </a:avLst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1F6856ED-1839-68DF-942F-98B3A0FB6CBA}"/>
              </a:ext>
            </a:extLst>
          </p:cNvPr>
          <p:cNvSpPr/>
          <p:nvPr/>
        </p:nvSpPr>
        <p:spPr>
          <a:xfrm rot="21172504">
            <a:off x="-536563" y="6139928"/>
            <a:ext cx="1009646" cy="1431164"/>
          </a:xfrm>
          <a:prstGeom prst="arc">
            <a:avLst>
              <a:gd name="adj1" fmla="val 16720118"/>
              <a:gd name="adj2" fmla="val 865659"/>
            </a:avLst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052977-229F-C8F1-3387-E1529ADF853F}"/>
              </a:ext>
            </a:extLst>
          </p:cNvPr>
          <p:cNvSpPr txBox="1"/>
          <p:nvPr/>
        </p:nvSpPr>
        <p:spPr>
          <a:xfrm>
            <a:off x="6398491" y="6314919"/>
            <a:ext cx="5717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Source: Tennessee Department of Education, </a:t>
            </a:r>
          </a:p>
          <a:p>
            <a:pPr algn="r"/>
            <a:r>
              <a:rPr lang="en-US" sz="1200" dirty="0">
                <a:hlinkClick r:id="rId3"/>
              </a:rPr>
              <a:t>Literacy.pdf (tn.gov)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3">
                <a:extLst>
                  <a:ext uri="{FF2B5EF4-FFF2-40B4-BE49-F238E27FC236}">
                    <a16:creationId xmlns:a16="http://schemas.microsoft.com/office/drawing/2014/main" id="{515B5952-F6AC-9297-ABC1-ED4DB2A46F2B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77684" y="1115568"/>
                <a:ext cx="11253059" cy="5748229"/>
              </a:xfrm>
            </p:spPr>
            <p:txBody>
              <a:bodyPr vert="horz" lIns="91440" tIns="45720" rIns="91440" bIns="45720" rtlCol="0" anchor="t">
                <a:noAutofit/>
              </a:bodyPr>
              <a:lstStyle/>
              <a:p>
                <a:pPr marL="0" indent="0">
                  <a:buNone/>
                </a:pPr>
                <a:r>
                  <a:rPr lang="en-US" sz="3000" b="1" dirty="0">
                    <a:solidFill>
                      <a:srgbClr val="0070C0"/>
                    </a:solidFill>
                    <a:cs typeface="Sabon Next LT"/>
                  </a:rPr>
                  <a:t>2021: Tennessee Literacy Success Act</a:t>
                </a:r>
              </a:p>
              <a:p>
                <a:pPr marL="0" indent="0">
                  <a:buNone/>
                </a:pPr>
                <a:endParaRPr lang="en-US" sz="600" b="1" dirty="0">
                  <a:solidFill>
                    <a:srgbClr val="0070C0"/>
                  </a:solidFill>
                  <a:cs typeface="Sabon Next LT"/>
                </a:endParaRPr>
              </a:p>
              <a:p>
                <a:pPr marL="914400" lvl="1" indent="-341313">
                  <a:spcBef>
                    <a:spcPts val="0"/>
                  </a:spcBef>
                </a:pPr>
                <a:r>
                  <a:rPr lang="en-US" sz="2600" dirty="0">
                    <a:solidFill>
                      <a:schemeClr val="bg1">
                        <a:lumMod val="75000"/>
                      </a:schemeClr>
                    </a:solidFill>
                    <a:cs typeface="Sabon Next LT"/>
                  </a:rPr>
                  <a:t>Universal screening</a:t>
                </a:r>
              </a:p>
              <a:p>
                <a:pPr marL="914400" lvl="1" indent="-341313">
                  <a:spcBef>
                    <a:spcPts val="0"/>
                  </a:spcBef>
                </a:pPr>
                <a:endParaRPr lang="en-US" sz="2600" dirty="0">
                  <a:solidFill>
                    <a:schemeClr val="bg1">
                      <a:lumMod val="75000"/>
                    </a:schemeClr>
                  </a:solidFill>
                  <a:cs typeface="Sabon Next LT"/>
                </a:endParaRPr>
              </a:p>
              <a:p>
                <a:pPr marL="914400" lvl="1" indent="-341313">
                  <a:spcBef>
                    <a:spcPts val="0"/>
                  </a:spcBef>
                </a:pPr>
                <a:r>
                  <a:rPr lang="en-US" sz="2600" dirty="0">
                    <a:solidFill>
                      <a:schemeClr val="bg1">
                        <a:lumMod val="75000"/>
                      </a:schemeClr>
                    </a:solidFill>
                    <a:cs typeface="Sabon Next LT"/>
                  </a:rPr>
                  <a:t>Parent notification, dyslexia-specific intervention through RTI</a:t>
                </a:r>
                <a:r>
                  <a:rPr lang="en-US" sz="2600" baseline="30000" dirty="0">
                    <a:solidFill>
                      <a:schemeClr val="bg1">
                        <a:lumMod val="75000"/>
                      </a:schemeClr>
                    </a:solidFill>
                    <a:cs typeface="Sabon Next LT"/>
                  </a:rPr>
                  <a:t>2</a:t>
                </a:r>
              </a:p>
              <a:p>
                <a:pPr marL="914400" lvl="1" indent="-341313">
                  <a:spcBef>
                    <a:spcPts val="0"/>
                  </a:spcBef>
                </a:pPr>
                <a:endParaRPr lang="en-US" sz="2600" dirty="0">
                  <a:solidFill>
                    <a:schemeClr val="bg1">
                      <a:lumMod val="75000"/>
                    </a:schemeClr>
                  </a:solidFill>
                  <a:cs typeface="Sabon Next LT"/>
                </a:endParaRPr>
              </a:p>
              <a:p>
                <a:pPr marL="914400" lvl="1" indent="-341313">
                  <a:spcBef>
                    <a:spcPts val="0"/>
                  </a:spcBef>
                </a:pPr>
                <a:r>
                  <a:rPr lang="en-US" sz="2600" dirty="0">
                    <a:solidFill>
                      <a:schemeClr val="bg1">
                        <a:lumMod val="75000"/>
                      </a:schemeClr>
                    </a:solidFill>
                    <a:cs typeface="Sabon Next LT"/>
                  </a:rPr>
                  <a:t>Teacher training</a:t>
                </a:r>
              </a:p>
              <a:p>
                <a:pPr marL="573087" lvl="1" indent="0">
                  <a:spcBef>
                    <a:spcPts val="0"/>
                  </a:spcBef>
                  <a:buNone/>
                </a:pPr>
                <a:endParaRPr lang="en-US" sz="300" dirty="0">
                  <a:solidFill>
                    <a:schemeClr val="bg1">
                      <a:lumMod val="75000"/>
                    </a:schemeClr>
                  </a:solidFill>
                  <a:cs typeface="Sabon Next LT"/>
                </a:endParaRPr>
              </a:p>
              <a:p>
                <a:pPr marL="1371600" lvl="2" indent="-341313">
                  <a:spcBef>
                    <a:spcPts val="0"/>
                  </a:spcBef>
                </a:pPr>
                <a:r>
                  <a:rPr lang="en-US" sz="2600" dirty="0">
                    <a:solidFill>
                      <a:schemeClr val="bg1">
                        <a:lumMod val="75000"/>
                      </a:schemeClr>
                    </a:solidFill>
                    <a:cs typeface="Sabon Next LT"/>
                  </a:rPr>
                  <a:t>Complete </a:t>
                </a:r>
                <a14:m>
                  <m:oMath xmlns:m="http://schemas.openxmlformats.org/officeDocument/2006/math">
                    <m:r>
                      <a:rPr lang="en-US" sz="260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Sabon Next LT"/>
                      </a:rPr>
                      <m:t>≥</m:t>
                    </m:r>
                  </m:oMath>
                </a14:m>
                <a:r>
                  <a:rPr lang="en-US" sz="2600" dirty="0">
                    <a:solidFill>
                      <a:schemeClr val="bg1">
                        <a:lumMod val="75000"/>
                      </a:schemeClr>
                    </a:solidFill>
                    <a:cs typeface="Sabon Next LT"/>
                  </a:rPr>
                  <a:t>1 state-approved course in foundational literacy skills</a:t>
                </a:r>
              </a:p>
              <a:p>
                <a:pPr marL="1371600" lvl="2" indent="-341313">
                  <a:spcBef>
                    <a:spcPts val="0"/>
                  </a:spcBef>
                </a:pPr>
                <a:endParaRPr lang="en-US" sz="600" dirty="0">
                  <a:solidFill>
                    <a:schemeClr val="bg1">
                      <a:lumMod val="75000"/>
                    </a:schemeClr>
                  </a:solidFill>
                  <a:cs typeface="Sabon Next LT"/>
                </a:endParaRPr>
              </a:p>
              <a:p>
                <a:pPr marL="1371600" lvl="2" indent="-341313">
                  <a:spcBef>
                    <a:spcPts val="0"/>
                  </a:spcBef>
                </a:pPr>
                <a:r>
                  <a:rPr lang="en-US" sz="2600" dirty="0">
                    <a:solidFill>
                      <a:schemeClr val="bg1">
                        <a:lumMod val="75000"/>
                      </a:schemeClr>
                    </a:solidFill>
                    <a:cs typeface="Sabon Next LT"/>
                  </a:rPr>
                  <a:t>License renewal</a:t>
                </a:r>
              </a:p>
              <a:p>
                <a:pPr marL="914400" lvl="1" indent="-341313">
                  <a:spcBef>
                    <a:spcPts val="0"/>
                  </a:spcBef>
                </a:pPr>
                <a:endParaRPr lang="en-US" sz="2600" dirty="0">
                  <a:solidFill>
                    <a:srgbClr val="0070C0"/>
                  </a:solidFill>
                  <a:cs typeface="Sabon Next LT"/>
                </a:endParaRPr>
              </a:p>
              <a:p>
                <a:pPr marL="914400" lvl="1" indent="-341313">
                  <a:spcBef>
                    <a:spcPts val="0"/>
                  </a:spcBef>
                </a:pPr>
                <a:r>
                  <a:rPr lang="en-US" sz="2600" dirty="0">
                    <a:solidFill>
                      <a:srgbClr val="0070C0"/>
                    </a:solidFill>
                    <a:cs typeface="Sabon Next LT"/>
                  </a:rPr>
                  <a:t>Foundational skills instruction       Foundational Literacy Skills Plans</a:t>
                </a:r>
              </a:p>
              <a:p>
                <a:pPr marL="914400" lvl="1" indent="-341313">
                  <a:spcBef>
                    <a:spcPts val="0"/>
                  </a:spcBef>
                </a:pPr>
                <a:endParaRPr lang="en-US" sz="2600" dirty="0">
                  <a:solidFill>
                    <a:srgbClr val="0070C0"/>
                  </a:solidFill>
                  <a:cs typeface="Sabon Next LT"/>
                </a:endParaRPr>
              </a:p>
              <a:p>
                <a:pPr marL="338328" lvl="1" indent="0">
                  <a:buNone/>
                </a:pPr>
                <a:endParaRPr lang="en-US" sz="2200" b="1" dirty="0">
                  <a:solidFill>
                    <a:srgbClr val="0070C0"/>
                  </a:solidFill>
                  <a:cs typeface="Sabon Next LT"/>
                </a:endParaRPr>
              </a:p>
            </p:txBody>
          </p:sp>
        </mc:Choice>
        <mc:Fallback xmlns="">
          <p:sp>
            <p:nvSpPr>
              <p:cNvPr id="13" name="Content Placeholder 3">
                <a:extLst>
                  <a:ext uri="{FF2B5EF4-FFF2-40B4-BE49-F238E27FC236}">
                    <a16:creationId xmlns:a16="http://schemas.microsoft.com/office/drawing/2014/main" id="{515B5952-F6AC-9297-ABC1-ED4DB2A46F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77684" y="1115568"/>
                <a:ext cx="11253059" cy="5748229"/>
              </a:xfrm>
              <a:blipFill>
                <a:blip r:embed="rId4"/>
                <a:stretch>
                  <a:fillRect l="-1246" t="-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536D478-BC8D-DDBF-241C-17DC2210CCD8}"/>
              </a:ext>
            </a:extLst>
          </p:cNvPr>
          <p:cNvCxnSpPr/>
          <p:nvPr/>
        </p:nvCxnSpPr>
        <p:spPr>
          <a:xfrm>
            <a:off x="5998030" y="5268066"/>
            <a:ext cx="359228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635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052977-229F-C8F1-3387-E1529ADF853F}"/>
              </a:ext>
            </a:extLst>
          </p:cNvPr>
          <p:cNvSpPr txBox="1"/>
          <p:nvPr/>
        </p:nvSpPr>
        <p:spPr>
          <a:xfrm>
            <a:off x="6398491" y="6314919"/>
            <a:ext cx="5717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Source: Tennessee Department of Education, </a:t>
            </a:r>
          </a:p>
          <a:p>
            <a:pPr algn="r"/>
            <a:r>
              <a:rPr lang="en-US" sz="1200" dirty="0">
                <a:hlinkClick r:id="rId3"/>
              </a:rPr>
              <a:t>Literacy.pdf (tn.gov)</a:t>
            </a:r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407E60-31D6-6126-A624-1B1C453D1A62}"/>
              </a:ext>
            </a:extLst>
          </p:cNvPr>
          <p:cNvSpPr txBox="1"/>
          <p:nvPr/>
        </p:nvSpPr>
        <p:spPr>
          <a:xfrm>
            <a:off x="157843" y="1280150"/>
            <a:ext cx="1191441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“Each district and charter school plan must cover grades K-5 and include the following six sections: </a:t>
            </a:r>
          </a:p>
          <a:p>
            <a:endParaRPr lang="en-US" sz="700" dirty="0"/>
          </a:p>
          <a:p>
            <a:pPr marL="860425" indent="-403225"/>
            <a:r>
              <a:rPr lang="en-US" sz="2200" dirty="0"/>
              <a:t>• the amount of daily time devoted to foundational literacy skills instruction and how that time is utilized, </a:t>
            </a:r>
          </a:p>
          <a:p>
            <a:pPr marL="860425" indent="-403225"/>
            <a:endParaRPr lang="en-US" sz="1500" dirty="0"/>
          </a:p>
          <a:p>
            <a:pPr marL="860425" indent="-403225"/>
            <a:r>
              <a:rPr lang="en-US" sz="2200" dirty="0"/>
              <a:t>• ELA textbooks and instructional materials adopted, </a:t>
            </a:r>
          </a:p>
          <a:p>
            <a:pPr marL="860425" indent="-403225"/>
            <a:endParaRPr lang="en-US" sz="1500" dirty="0"/>
          </a:p>
          <a:p>
            <a:pPr marL="860425" indent="-403225"/>
            <a:r>
              <a:rPr lang="en-US" sz="2200" dirty="0"/>
              <a:t>• the universal reading screener selected by the district or charter school, </a:t>
            </a:r>
          </a:p>
          <a:p>
            <a:pPr marL="860425" indent="-403225"/>
            <a:endParaRPr lang="en-US" sz="1500" dirty="0"/>
          </a:p>
          <a:p>
            <a:pPr marL="860425" indent="-403225"/>
            <a:r>
              <a:rPr lang="en-US" sz="2200" dirty="0"/>
              <a:t>• a description of reading interventions and supports available to students with a significant reading deficiency, </a:t>
            </a:r>
          </a:p>
          <a:p>
            <a:pPr marL="860425" indent="-403225"/>
            <a:endParaRPr lang="en-US" sz="1500" dirty="0"/>
          </a:p>
          <a:p>
            <a:pPr marL="860425" indent="-403225"/>
            <a:r>
              <a:rPr lang="en-US" sz="2200" dirty="0"/>
              <a:t>• how the district or charter school intends to notify and engage parents in the student literacy process, and </a:t>
            </a:r>
          </a:p>
          <a:p>
            <a:pPr marL="860425" indent="-403225"/>
            <a:endParaRPr lang="en-US" sz="1500" dirty="0"/>
          </a:p>
          <a:p>
            <a:pPr marL="860425" indent="-403225"/>
            <a:r>
              <a:rPr lang="en-US" sz="2200" dirty="0"/>
              <a:t>• how the district or charter school will provide professional development in foundational literacy skills to K-5 teachers” (p. 16).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B749D501-7733-6543-06A8-1A3F365D0B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7843" y="405979"/>
            <a:ext cx="10680192" cy="5855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600" b="1" dirty="0">
                <a:cs typeface="Sabon Next LT"/>
              </a:rPr>
              <a:t>Foundational Literacy Skills Plans</a:t>
            </a:r>
          </a:p>
          <a:p>
            <a:pPr marL="338328" lvl="1" indent="0">
              <a:buNone/>
            </a:pPr>
            <a:endParaRPr lang="en-US" sz="3200" b="1" dirty="0">
              <a:cs typeface="Sabon Next LT"/>
            </a:endParaRPr>
          </a:p>
        </p:txBody>
      </p:sp>
    </p:spTree>
    <p:extLst>
      <p:ext uri="{BB962C8B-B14F-4D97-AF65-F5344CB8AC3E}">
        <p14:creationId xmlns:p14="http://schemas.microsoft.com/office/powerpoint/2010/main" val="1969246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B311B-3177-0658-3585-6639F26A9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62" y="347472"/>
            <a:ext cx="5439267" cy="768096"/>
          </a:xfrm>
        </p:spPr>
        <p:txBody>
          <a:bodyPr/>
          <a:lstStyle/>
          <a:p>
            <a:pPr algn="l"/>
            <a:r>
              <a:rPr lang="en-US" altLang="zh-CN" sz="4400" b="1" dirty="0">
                <a:solidFill>
                  <a:schemeClr val="accent6">
                    <a:lumMod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CONTEXT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33120EB-F357-F242-53E2-13FB9498753B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77684" y="1115568"/>
                <a:ext cx="11253059" cy="5748229"/>
              </a:xfrm>
            </p:spPr>
            <p:txBody>
              <a:bodyPr vert="horz" lIns="91440" tIns="45720" rIns="91440" bIns="45720" rtlCol="0" anchor="t">
                <a:noAutofit/>
              </a:bodyPr>
              <a:lstStyle/>
              <a:p>
                <a:pPr marL="0" indent="0">
                  <a:buNone/>
                </a:pPr>
                <a:r>
                  <a:rPr lang="en-US" sz="3000" b="1" dirty="0">
                    <a:solidFill>
                      <a:srgbClr val="0070C0"/>
                    </a:solidFill>
                    <a:cs typeface="Sabon Next LT"/>
                  </a:rPr>
                  <a:t>2021: Tennessee Literacy Success Act</a:t>
                </a:r>
              </a:p>
              <a:p>
                <a:pPr marL="0" indent="0">
                  <a:buNone/>
                </a:pPr>
                <a:endParaRPr lang="en-US" sz="600" b="1" dirty="0">
                  <a:solidFill>
                    <a:schemeClr val="bg1">
                      <a:lumMod val="75000"/>
                    </a:schemeClr>
                  </a:solidFill>
                  <a:cs typeface="Sabon Next LT"/>
                </a:endParaRPr>
              </a:p>
              <a:p>
                <a:pPr marL="914400" lvl="1" indent="-341313">
                  <a:spcBef>
                    <a:spcPts val="0"/>
                  </a:spcBef>
                </a:pPr>
                <a:r>
                  <a:rPr lang="en-US" sz="2600" dirty="0">
                    <a:solidFill>
                      <a:schemeClr val="bg1">
                        <a:lumMod val="75000"/>
                      </a:schemeClr>
                    </a:solidFill>
                    <a:cs typeface="Sabon Next LT"/>
                  </a:rPr>
                  <a:t>Universal screening</a:t>
                </a:r>
              </a:p>
              <a:p>
                <a:pPr marL="914400" lvl="1" indent="-341313">
                  <a:spcBef>
                    <a:spcPts val="0"/>
                  </a:spcBef>
                </a:pPr>
                <a:endParaRPr lang="en-US" sz="2600" dirty="0">
                  <a:solidFill>
                    <a:schemeClr val="bg1">
                      <a:lumMod val="75000"/>
                    </a:schemeClr>
                  </a:solidFill>
                  <a:cs typeface="Sabon Next LT"/>
                </a:endParaRPr>
              </a:p>
              <a:p>
                <a:pPr marL="914400" lvl="1" indent="-341313">
                  <a:spcBef>
                    <a:spcPts val="0"/>
                  </a:spcBef>
                </a:pPr>
                <a:r>
                  <a:rPr lang="en-US" sz="2600" dirty="0">
                    <a:solidFill>
                      <a:schemeClr val="bg1">
                        <a:lumMod val="75000"/>
                      </a:schemeClr>
                    </a:solidFill>
                    <a:cs typeface="Sabon Next LT"/>
                  </a:rPr>
                  <a:t>Parent notification, dyslexia-specific intervention through RTI</a:t>
                </a:r>
                <a:r>
                  <a:rPr lang="en-US" sz="2600" baseline="30000" dirty="0">
                    <a:solidFill>
                      <a:schemeClr val="bg1">
                        <a:lumMod val="75000"/>
                      </a:schemeClr>
                    </a:solidFill>
                    <a:cs typeface="Sabon Next LT"/>
                  </a:rPr>
                  <a:t>2</a:t>
                </a:r>
              </a:p>
              <a:p>
                <a:pPr marL="914400" lvl="1" indent="-341313">
                  <a:spcBef>
                    <a:spcPts val="0"/>
                  </a:spcBef>
                </a:pPr>
                <a:endParaRPr lang="en-US" sz="2600" dirty="0">
                  <a:solidFill>
                    <a:schemeClr val="bg1">
                      <a:lumMod val="75000"/>
                    </a:schemeClr>
                  </a:solidFill>
                  <a:cs typeface="Sabon Next LT"/>
                </a:endParaRPr>
              </a:p>
              <a:p>
                <a:pPr marL="914400" lvl="1" indent="-341313">
                  <a:spcBef>
                    <a:spcPts val="0"/>
                  </a:spcBef>
                </a:pPr>
                <a:r>
                  <a:rPr lang="en-US" sz="2600" dirty="0">
                    <a:solidFill>
                      <a:schemeClr val="bg1">
                        <a:lumMod val="75000"/>
                      </a:schemeClr>
                    </a:solidFill>
                    <a:cs typeface="Sabon Next LT"/>
                  </a:rPr>
                  <a:t>Teacher training</a:t>
                </a:r>
              </a:p>
              <a:p>
                <a:pPr marL="573087" lvl="1" indent="0">
                  <a:spcBef>
                    <a:spcPts val="0"/>
                  </a:spcBef>
                  <a:buNone/>
                </a:pPr>
                <a:endParaRPr lang="en-US" sz="300" dirty="0">
                  <a:solidFill>
                    <a:schemeClr val="bg1">
                      <a:lumMod val="75000"/>
                    </a:schemeClr>
                  </a:solidFill>
                  <a:cs typeface="Sabon Next LT"/>
                </a:endParaRPr>
              </a:p>
              <a:p>
                <a:pPr marL="1371600" lvl="2" indent="-341313">
                  <a:spcBef>
                    <a:spcPts val="0"/>
                  </a:spcBef>
                </a:pPr>
                <a:r>
                  <a:rPr lang="en-US" sz="2600" dirty="0">
                    <a:solidFill>
                      <a:schemeClr val="bg1">
                        <a:lumMod val="75000"/>
                      </a:schemeClr>
                    </a:solidFill>
                    <a:cs typeface="Sabon Next LT"/>
                  </a:rPr>
                  <a:t>Complete </a:t>
                </a:r>
                <a14:m>
                  <m:oMath xmlns:m="http://schemas.openxmlformats.org/officeDocument/2006/math">
                    <m:r>
                      <a:rPr lang="en-US" sz="260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Sabon Next LT"/>
                      </a:rPr>
                      <m:t>≥</m:t>
                    </m:r>
                  </m:oMath>
                </a14:m>
                <a:r>
                  <a:rPr lang="en-US" sz="2600" dirty="0">
                    <a:solidFill>
                      <a:schemeClr val="bg1">
                        <a:lumMod val="75000"/>
                      </a:schemeClr>
                    </a:solidFill>
                    <a:cs typeface="Sabon Next LT"/>
                  </a:rPr>
                  <a:t>1 state-approved course in foundational literacy skills</a:t>
                </a:r>
              </a:p>
              <a:p>
                <a:pPr marL="1371600" lvl="2" indent="-341313">
                  <a:spcBef>
                    <a:spcPts val="0"/>
                  </a:spcBef>
                </a:pPr>
                <a:endParaRPr lang="en-US" sz="600" dirty="0">
                  <a:solidFill>
                    <a:schemeClr val="bg1">
                      <a:lumMod val="75000"/>
                    </a:schemeClr>
                  </a:solidFill>
                  <a:cs typeface="Sabon Next LT"/>
                </a:endParaRPr>
              </a:p>
              <a:p>
                <a:pPr marL="1371600" lvl="2" indent="-341313">
                  <a:spcBef>
                    <a:spcPts val="0"/>
                  </a:spcBef>
                </a:pPr>
                <a:r>
                  <a:rPr lang="en-US" sz="2600" dirty="0">
                    <a:solidFill>
                      <a:schemeClr val="bg1">
                        <a:lumMod val="75000"/>
                      </a:schemeClr>
                    </a:solidFill>
                    <a:cs typeface="Sabon Next LT"/>
                  </a:rPr>
                  <a:t>License renewal</a:t>
                </a:r>
              </a:p>
              <a:p>
                <a:pPr marL="914400" lvl="1" indent="-341313">
                  <a:spcBef>
                    <a:spcPts val="0"/>
                  </a:spcBef>
                </a:pPr>
                <a:endParaRPr lang="en-US" sz="2600" dirty="0">
                  <a:solidFill>
                    <a:schemeClr val="bg1">
                      <a:lumMod val="75000"/>
                    </a:schemeClr>
                  </a:solidFill>
                  <a:cs typeface="Sabon Next LT"/>
                </a:endParaRPr>
              </a:p>
              <a:p>
                <a:pPr marL="914400" lvl="1" indent="-341313">
                  <a:spcBef>
                    <a:spcPts val="0"/>
                  </a:spcBef>
                </a:pPr>
                <a:r>
                  <a:rPr lang="en-US" sz="2600" dirty="0">
                    <a:solidFill>
                      <a:schemeClr val="bg1">
                        <a:lumMod val="75000"/>
                      </a:schemeClr>
                    </a:solidFill>
                    <a:cs typeface="Sabon Next LT"/>
                  </a:rPr>
                  <a:t>Foundational skills instruction       Foundational Literacy Skills Plans</a:t>
                </a:r>
              </a:p>
              <a:p>
                <a:pPr marL="914400" lvl="1" indent="-341313">
                  <a:spcBef>
                    <a:spcPts val="0"/>
                  </a:spcBef>
                </a:pPr>
                <a:endParaRPr lang="en-US" sz="2600" dirty="0">
                  <a:solidFill>
                    <a:srgbClr val="0070C0"/>
                  </a:solidFill>
                  <a:cs typeface="Sabon Next LT"/>
                </a:endParaRPr>
              </a:p>
              <a:p>
                <a:pPr marL="914400" lvl="1" indent="-341313">
                  <a:spcBef>
                    <a:spcPts val="0"/>
                  </a:spcBef>
                </a:pPr>
                <a:r>
                  <a:rPr lang="en-US" sz="2600" dirty="0">
                    <a:solidFill>
                      <a:srgbClr val="0070C0"/>
                    </a:solidFill>
                    <a:cs typeface="Sabon Next LT"/>
                  </a:rPr>
                  <a:t>Revised standards for Educator Preparation Programs (E.P.P.’s)</a:t>
                </a:r>
              </a:p>
              <a:p>
                <a:pPr marL="338328" lvl="1" indent="0">
                  <a:buNone/>
                </a:pPr>
                <a:endParaRPr lang="en-US" sz="2200" b="1" dirty="0">
                  <a:solidFill>
                    <a:srgbClr val="0070C0"/>
                  </a:solidFill>
                  <a:cs typeface="Sabon Next LT"/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33120EB-F357-F242-53E2-13FB949875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77684" y="1115568"/>
                <a:ext cx="11253059" cy="5748229"/>
              </a:xfrm>
              <a:blipFill>
                <a:blip r:embed="rId3"/>
                <a:stretch>
                  <a:fillRect l="-1246" t="-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rc 4">
            <a:extLst>
              <a:ext uri="{FF2B5EF4-FFF2-40B4-BE49-F238E27FC236}">
                <a16:creationId xmlns:a16="http://schemas.microsoft.com/office/drawing/2014/main" id="{BFEFB4DD-783D-E0C1-0977-D6084563D7EA}"/>
              </a:ext>
            </a:extLst>
          </p:cNvPr>
          <p:cNvSpPr/>
          <p:nvPr/>
        </p:nvSpPr>
        <p:spPr>
          <a:xfrm>
            <a:off x="-1923068" y="5011473"/>
            <a:ext cx="3421930" cy="3289955"/>
          </a:xfrm>
          <a:prstGeom prst="arc">
            <a:avLst>
              <a:gd name="adj1" fmla="val 16200000"/>
              <a:gd name="adj2" fmla="val 865659"/>
            </a:avLst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D931EDFA-631C-9C60-CE51-6432598B7680}"/>
              </a:ext>
            </a:extLst>
          </p:cNvPr>
          <p:cNvSpPr/>
          <p:nvPr/>
        </p:nvSpPr>
        <p:spPr>
          <a:xfrm>
            <a:off x="-2176020" y="5246294"/>
            <a:ext cx="3421930" cy="3289955"/>
          </a:xfrm>
          <a:prstGeom prst="arc">
            <a:avLst>
              <a:gd name="adj1" fmla="val 16200000"/>
              <a:gd name="adj2" fmla="val 865659"/>
            </a:avLst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74E4A404-83EB-27F9-FC48-7F262F8EC9C5}"/>
              </a:ext>
            </a:extLst>
          </p:cNvPr>
          <p:cNvSpPr/>
          <p:nvPr/>
        </p:nvSpPr>
        <p:spPr>
          <a:xfrm rot="21221967">
            <a:off x="-815088" y="5642710"/>
            <a:ext cx="1630174" cy="2497124"/>
          </a:xfrm>
          <a:prstGeom prst="arc">
            <a:avLst>
              <a:gd name="adj1" fmla="val 16200000"/>
              <a:gd name="adj2" fmla="val 810374"/>
            </a:avLst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1F6856ED-1839-68DF-942F-98B3A0FB6CBA}"/>
              </a:ext>
            </a:extLst>
          </p:cNvPr>
          <p:cNvSpPr/>
          <p:nvPr/>
        </p:nvSpPr>
        <p:spPr>
          <a:xfrm rot="21172504">
            <a:off x="-536563" y="6139928"/>
            <a:ext cx="1009646" cy="1431164"/>
          </a:xfrm>
          <a:prstGeom prst="arc">
            <a:avLst>
              <a:gd name="adj1" fmla="val 16720118"/>
              <a:gd name="adj2" fmla="val 865659"/>
            </a:avLst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052977-229F-C8F1-3387-E1529ADF853F}"/>
              </a:ext>
            </a:extLst>
          </p:cNvPr>
          <p:cNvSpPr txBox="1"/>
          <p:nvPr/>
        </p:nvSpPr>
        <p:spPr>
          <a:xfrm>
            <a:off x="6398491" y="6314919"/>
            <a:ext cx="5717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Source: Tennessee Department of Education, </a:t>
            </a:r>
          </a:p>
          <a:p>
            <a:pPr algn="r"/>
            <a:r>
              <a:rPr lang="en-US" sz="1200" dirty="0">
                <a:hlinkClick r:id="rId4"/>
              </a:rPr>
              <a:t>Literacy.pdf (tn.gov)</a:t>
            </a:r>
            <a:endParaRPr lang="en-US" sz="12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234272C-4F00-48DB-00AE-E2002E676735}"/>
              </a:ext>
            </a:extLst>
          </p:cNvPr>
          <p:cNvCxnSpPr/>
          <p:nvPr/>
        </p:nvCxnSpPr>
        <p:spPr>
          <a:xfrm>
            <a:off x="5998030" y="5268066"/>
            <a:ext cx="359228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565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052977-229F-C8F1-3387-E1529ADF853F}"/>
              </a:ext>
            </a:extLst>
          </p:cNvPr>
          <p:cNvSpPr txBox="1"/>
          <p:nvPr/>
        </p:nvSpPr>
        <p:spPr>
          <a:xfrm>
            <a:off x="6398491" y="6314919"/>
            <a:ext cx="5717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Source: Tennessee Department of Education, </a:t>
            </a:r>
          </a:p>
          <a:p>
            <a:pPr algn="r"/>
            <a:r>
              <a:rPr lang="en-US" sz="1200" dirty="0">
                <a:hlinkClick r:id="rId3"/>
              </a:rPr>
              <a:t>2017-2021_EPP_Literacy_Standards_Comparison-_upd-4-18.pdf (tn.gov)</a:t>
            </a:r>
            <a:r>
              <a:rPr lang="en-US" sz="1200" dirty="0">
                <a:hlinkClick r:id="rId4"/>
              </a:rPr>
              <a:t>)</a:t>
            </a:r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407E60-31D6-6126-A624-1B1C453D1A62}"/>
              </a:ext>
            </a:extLst>
          </p:cNvPr>
          <p:cNvSpPr txBox="1"/>
          <p:nvPr/>
        </p:nvSpPr>
        <p:spPr>
          <a:xfrm>
            <a:off x="546352" y="1139050"/>
            <a:ext cx="11515018" cy="5197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Standard 1: Content Knowledge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Standard 2: Language &amp; Literacy Rich Environment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Standard 3: High-Quality Instructional Materials &amp; Lesson Preparation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Standard 4: Instruction Using High-Quality Instructional Materials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Standard 5: Foundational Literacy Skills Assessment &amp; Evaluation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Standard 6: Professional Learning &amp; Leadership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Standard 7: Trauma-Informed Concepts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Standard 8: Trauma-Informed Discipline Practices 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B749D501-7733-6543-06A8-1A3F365D0B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7827" y="362853"/>
            <a:ext cx="11515018" cy="5855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200" b="1" dirty="0">
                <a:cs typeface="Sabon Next LT"/>
              </a:rPr>
              <a:t>2021 E.P.P. Literacy Standards for EC, Elementary, Special Ed.</a:t>
            </a:r>
          </a:p>
          <a:p>
            <a:pPr marL="338328" lvl="1" indent="0">
              <a:buNone/>
            </a:pPr>
            <a:endParaRPr lang="en-US" sz="3200" b="1" dirty="0">
              <a:cs typeface="Sabon Next LT"/>
            </a:endParaRPr>
          </a:p>
        </p:txBody>
      </p:sp>
    </p:spTree>
    <p:extLst>
      <p:ext uri="{BB962C8B-B14F-4D97-AF65-F5344CB8AC3E}">
        <p14:creationId xmlns:p14="http://schemas.microsoft.com/office/powerpoint/2010/main" val="3578581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052977-229F-C8F1-3387-E1529ADF853F}"/>
              </a:ext>
            </a:extLst>
          </p:cNvPr>
          <p:cNvSpPr txBox="1"/>
          <p:nvPr/>
        </p:nvSpPr>
        <p:spPr>
          <a:xfrm>
            <a:off x="6398491" y="6314919"/>
            <a:ext cx="5717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Source: Tennessee Department of Education, </a:t>
            </a:r>
          </a:p>
          <a:p>
            <a:pPr algn="r"/>
            <a:r>
              <a:rPr lang="en-US" sz="1200" dirty="0">
                <a:hlinkClick r:id="rId3"/>
              </a:rPr>
              <a:t>2017-2021_EPP_Literacy_Standards_Comparison-_upd-4-18.pdf (tn.gov)</a:t>
            </a:r>
            <a:r>
              <a:rPr lang="en-US" sz="1200" dirty="0">
                <a:hlinkClick r:id="rId4"/>
              </a:rPr>
              <a:t>)</a:t>
            </a:r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407E60-31D6-6126-A624-1B1C453D1A62}"/>
              </a:ext>
            </a:extLst>
          </p:cNvPr>
          <p:cNvSpPr txBox="1"/>
          <p:nvPr/>
        </p:nvSpPr>
        <p:spPr>
          <a:xfrm>
            <a:off x="546352" y="1139050"/>
            <a:ext cx="11515018" cy="5197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Standard 1: Content Knowledge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Standard 2: Language &amp; Literacy Rich Environment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Standard 3: High-Quality Instructional Materials &amp; Lesson Preparation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Standard 4: Instruction Using High-Quality Instructional Materials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Standard 5: Foundational Literacy Skills Assessment &amp; Evaluation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Standard 6: Professional Learning &amp; Leadership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Standard 7: Trauma-Informed Concepts 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Standard 8: Trauma-Informed Discipline Practices 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B749D501-7733-6543-06A8-1A3F365D0B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7827" y="362853"/>
            <a:ext cx="11515018" cy="5855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200" b="1" dirty="0">
                <a:cs typeface="Sabon Next LT"/>
              </a:rPr>
              <a:t>2021 E.P.P. Literacy Standards for EC, Elementary, Special Ed.</a:t>
            </a:r>
          </a:p>
          <a:p>
            <a:pPr marL="338328" lvl="1" indent="0">
              <a:buNone/>
            </a:pPr>
            <a:endParaRPr lang="en-US" sz="3200" b="1" dirty="0">
              <a:cs typeface="Sabon Next LT"/>
            </a:endParaRPr>
          </a:p>
        </p:txBody>
      </p:sp>
    </p:spTree>
    <p:extLst>
      <p:ext uri="{BB962C8B-B14F-4D97-AF65-F5344CB8AC3E}">
        <p14:creationId xmlns:p14="http://schemas.microsoft.com/office/powerpoint/2010/main" val="48490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052977-229F-C8F1-3387-E1529ADF853F}"/>
              </a:ext>
            </a:extLst>
          </p:cNvPr>
          <p:cNvSpPr txBox="1"/>
          <p:nvPr/>
        </p:nvSpPr>
        <p:spPr>
          <a:xfrm>
            <a:off x="6398491" y="6314919"/>
            <a:ext cx="5717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Source: Tennessee Department of Education, </a:t>
            </a:r>
          </a:p>
          <a:p>
            <a:pPr algn="r"/>
            <a:r>
              <a:rPr lang="en-US" sz="1200" dirty="0">
                <a:hlinkClick r:id="rId3"/>
              </a:rPr>
              <a:t>2017-2021_EPP_Literacy_Standards_Comparison-_upd-4-18.pdf (tn.gov)</a:t>
            </a:r>
            <a:r>
              <a:rPr lang="en-US" sz="1200" dirty="0">
                <a:hlinkClick r:id="rId4"/>
              </a:rPr>
              <a:t>)</a:t>
            </a:r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407E60-31D6-6126-A624-1B1C453D1A62}"/>
              </a:ext>
            </a:extLst>
          </p:cNvPr>
          <p:cNvSpPr txBox="1"/>
          <p:nvPr/>
        </p:nvSpPr>
        <p:spPr>
          <a:xfrm>
            <a:off x="546352" y="1139050"/>
            <a:ext cx="11515018" cy="5197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</a:rPr>
              <a:t>Standard 1: Content Knowledge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</a:rPr>
              <a:t>Standard 2: Language &amp; Literacy Rich Environment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Standard 3: High-Quality Instructional Materials &amp; Lesson Preparation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</a:rPr>
              <a:t>Standard 4: Instruction Using High-Quality Instructional Materials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</a:rPr>
              <a:t>Standard 5: Foundational Literacy Skills Assessment &amp; Evaluation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Standard 6: Professional Learning &amp; Leadership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Standard 7: Trauma-Informed Concepts 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Standard 8: Trauma-Informed Discipline Practices 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B749D501-7733-6543-06A8-1A3F365D0B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7827" y="362853"/>
            <a:ext cx="11515018" cy="5855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200" b="1" dirty="0">
                <a:cs typeface="Sabon Next LT"/>
              </a:rPr>
              <a:t>2021 E.P.P. Literacy Standards for EC, Elementary, Special Ed.</a:t>
            </a:r>
          </a:p>
          <a:p>
            <a:pPr marL="338328" lvl="1" indent="0">
              <a:buNone/>
            </a:pPr>
            <a:endParaRPr lang="en-US" sz="3200" b="1" dirty="0">
              <a:cs typeface="Sabon Next LT"/>
            </a:endParaRPr>
          </a:p>
        </p:txBody>
      </p:sp>
    </p:spTree>
    <p:extLst>
      <p:ext uri="{BB962C8B-B14F-4D97-AF65-F5344CB8AC3E}">
        <p14:creationId xmlns:p14="http://schemas.microsoft.com/office/powerpoint/2010/main" val="28725881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2">
      <a:majorFont>
        <a:latin typeface="Arial Black"/>
        <a:ea typeface=""/>
        <a:cs typeface=""/>
      </a:majorFont>
      <a:minorFont>
        <a:latin typeface="Sabon Next L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ometric color block" id="{8E8E6382-84E0-47AA-A2A2-8ED603AAB26E}" vid="{692203AD-8BB8-47BB-AF1A-2D7F125D9E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9060146-7700-4F6C-986B-89E3839BD4E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235FEF8-1733-4347-95CE-3BB62B2B8DD7}">
  <ds:schemaRefs>
    <ds:schemaRef ds:uri="http://purl.org/dc/dcmitype/"/>
    <ds:schemaRef ds:uri="http://schemas.microsoft.com/office/2006/metadata/properties"/>
    <ds:schemaRef ds:uri="http://www.w3.org/XML/1998/namespace"/>
    <ds:schemaRef ds:uri="http://purl.org/dc/terms/"/>
    <ds:schemaRef ds:uri="http://schemas.microsoft.com/sharepoint/v3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230e9df3-be65-4c73-a93b-d1236ebd677e"/>
    <ds:schemaRef ds:uri="16c05727-aa75-4e4a-9b5f-8a80a1165891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08FC98CF-E78A-425D-90FD-55D1C468A34F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{1C49BF09-51A7-4887-9BE8-A2EDA6289444}tf78438558_win32</Template>
  <TotalTime>7210</TotalTime>
  <Words>1689</Words>
  <Application>Microsoft Office PowerPoint</Application>
  <PresentationFormat>Widescreen</PresentationFormat>
  <Paragraphs>328</Paragraphs>
  <Slides>31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Arial Black</vt:lpstr>
      <vt:lpstr>Calibri</vt:lpstr>
      <vt:lpstr>Cambria Math</vt:lpstr>
      <vt:lpstr>Sabon Next LT</vt:lpstr>
      <vt:lpstr>Times New Roman</vt:lpstr>
      <vt:lpstr>-webkit-standard</vt:lpstr>
      <vt:lpstr>Office Theme</vt:lpstr>
      <vt:lpstr>PowerPoint Presentation</vt:lpstr>
      <vt:lpstr>CONTEXT</vt:lpstr>
      <vt:lpstr>CONTEXT</vt:lpstr>
      <vt:lpstr>CONTEXT</vt:lpstr>
      <vt:lpstr>PowerPoint Presentation</vt:lpstr>
      <vt:lpstr>CONTEXT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PRIMARY GOALS</vt:lpstr>
      <vt:lpstr>Steps to implementation</vt:lpstr>
      <vt:lpstr>COURSE OVERVIEW</vt:lpstr>
      <vt:lpstr>chapter 4 overview</vt:lpstr>
      <vt:lpstr>PowerPoint Presentation</vt:lpstr>
      <vt:lpstr>chapter 1 overview</vt:lpstr>
      <vt:lpstr>PowerPoint Presentation</vt:lpstr>
      <vt:lpstr>chapter 2 overview</vt:lpstr>
      <vt:lpstr>PowerPoint Presentation</vt:lpstr>
      <vt:lpstr>chapter 3 overview</vt:lpstr>
      <vt:lpstr>PowerPoint Presentation</vt:lpstr>
      <vt:lpstr>chapter 4 overview</vt:lpstr>
      <vt:lpstr>Section components</vt:lpstr>
      <vt:lpstr>additional component: </vt:lpstr>
      <vt:lpstr>PowerPoint Presentation</vt:lpstr>
      <vt:lpstr>PowerPoint Presentation</vt:lpstr>
      <vt:lpstr>PowerPoint Presentation</vt:lpstr>
      <vt:lpstr>PowerPoint Presentation</vt:lpstr>
      <vt:lpstr>Looking ahead</vt:lpstr>
      <vt:lpstr>Questions?</vt:lpstr>
    </vt:vector>
  </TitlesOfParts>
  <Company>Middle Tennessee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Educator beliefs</dc:title>
  <dc:subject/>
  <dc:creator>Karen Kehoe</dc:creator>
  <cp:lastModifiedBy>Phillips, Larissa [School of Education]</cp:lastModifiedBy>
  <cp:revision>9</cp:revision>
  <dcterms:created xsi:type="dcterms:W3CDTF">2023-12-06T14:27:38Z</dcterms:created>
  <dcterms:modified xsi:type="dcterms:W3CDTF">2024-02-28T20:32:55Z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