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9" r:id="rId13"/>
    <p:sldId id="270" r:id="rId14"/>
    <p:sldId id="271" r:id="rId15"/>
    <p:sldId id="272" r:id="rId16"/>
    <p:sldId id="273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8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AE55C-64AD-4A6B-97CF-404BDDD16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43DBE6-8B2D-4316-899E-44B94570D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0BD4F-EACA-45C7-BA60-E6007A16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72FE6-D3D8-47B9-89F5-DFA805148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3C085-F4D6-489A-A22E-087BA74D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6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9DDC8-29C8-4091-84C0-E9AC9B1C5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032B63-F49F-435D-A68E-B9CDB5801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CBD88-FA5D-447C-BF9F-9361CE2EF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5591C-2CCF-4366-AF23-C61A1FD6B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631BD-6CFB-41FE-B90B-0E9A3D21F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8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8C4832-88C1-4DC7-8F0C-193CBCED2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0E709F-4D83-4121-886D-62070C59F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0DA3F-866C-4560-8829-FA39FEBE6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A33AB-F8D8-475D-ABD7-A5DE456B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1EB12-4DDD-4E00-B157-CB1E6BD7E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9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A9239-5A64-4073-BCCA-78BC5A5C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AFBA7-7E96-4D97-89CC-109844AC9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CB290-E995-4AEF-8A30-FD2C6469D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5222-3114-4405-BE64-7C77C1C53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DBF91-14C4-437E-82EB-57D06A67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1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220B1-E754-4156-BA74-392D9A5EC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080DB-1AD4-4DB3-9E17-8A219C058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C5C6F-22D4-49EC-AEF4-38D57671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0DA1F-8948-425D-979E-ABBB24054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444E4-4340-409F-AD50-3865C9E6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3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DF7A0-1DA9-468D-953E-417414D87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AB611-099A-4D6B-B8CA-3D104F0E4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258F0-F111-4B94-93D7-3641B8933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E457B-2191-4739-BC1A-E51D21FC5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7617C-E3C5-4212-933D-C40BEECC7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B3D3D-F99E-4B42-BD6F-3E12AECD7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0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4651-C7A0-47B7-B674-1367BA9C9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7C8FB-C96C-40A5-A4F5-A4878D384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315E9-C9B4-46DF-8C59-0F7CB7404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BDC297-FF1C-45B8-8486-2E9DC1C049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D3DEE4-E8D7-417A-93A1-D9DA0B8A7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6746D0-AE26-4348-BE66-2C91D50BE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57B0A5-C200-4AF8-80A4-9AB4624C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9A26CC-3780-4F73-9929-A4017C00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2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9E2DC-2939-4AC5-83EA-0F6A676B3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849A76-0A53-453F-B0FF-87940FB46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9715D0-4780-4A1A-8013-4602EC705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E431DD-9BAE-43FD-894F-8562B7ADE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6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ED7AAA-8E62-4030-AA60-262169A5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7B15C-2CA8-4CF9-9F11-585DD182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686ED-D7BF-410B-9A6D-3F22A97A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6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65F34-B5F2-40AE-A409-97548F95C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623B6-1B4C-4722-A964-74CCA5F76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200D8-3090-4B47-85C0-1C215FAF7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B0086-B4B2-45CE-A7DF-E1C7112C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0D4C3-E069-4FA1-A9FD-FF85CBC0F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37EDB-6301-470C-9FA5-F7431C886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15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1F12-8AAA-4283-B6B3-6EB7A6E5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18049E-A731-41B6-9692-149F7CF65B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545CE-2A63-4047-86A5-26E311F8B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C0394-2C4E-4661-954D-A9F63F4B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3941B-BCD2-4BE4-BC70-A4879E4C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D8F5C-0DCF-4F58-80D6-75EB25271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5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25FE0-7F01-4491-A53C-1C73FEC8E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32F0C-44F9-4A1E-807E-A6DD741B3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68D14-A8D4-4D92-8567-A35CA393C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CB75A-D5CE-4322-9F1F-E51B5A02DCF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47DB7-165F-4446-82D5-B22565EB1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F7B83-438C-4A61-BB18-30BC402EE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8779-834C-4A33-BF8C-4734074D9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DEAD94-10AE-4A08-9667-8B6255E2BB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725350"/>
              </p:ext>
            </p:extLst>
          </p:nvPr>
        </p:nvGraphicFramePr>
        <p:xfrm>
          <a:off x="517251" y="1013791"/>
          <a:ext cx="11290438" cy="1559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1726">
                  <a:extLst>
                    <a:ext uri="{9D8B030D-6E8A-4147-A177-3AD203B41FA5}">
                      <a16:colId xmlns:a16="http://schemas.microsoft.com/office/drawing/2014/main" val="1775262644"/>
                    </a:ext>
                  </a:extLst>
                </a:gridCol>
                <a:gridCol w="7158712">
                  <a:extLst>
                    <a:ext uri="{9D8B030D-6E8A-4147-A177-3AD203B41FA5}">
                      <a16:colId xmlns:a16="http://schemas.microsoft.com/office/drawing/2014/main" val="213737951"/>
                    </a:ext>
                  </a:extLst>
                </a:gridCol>
              </a:tblGrid>
              <a:tr h="1753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BOOK (Practice and Play Lessons)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PA SKILL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1936661"/>
                  </a:ext>
                </a:extLst>
              </a:tr>
              <a:tr h="262003">
                <a:tc>
                  <a:txBody>
                    <a:bodyPr/>
                    <a:lstStyle/>
                    <a:p>
                      <a:pPr marL="228600" marR="0" lvl="0" indent="-2286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TOCM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Blending Compound Words, Segmenting Compound Words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3617474"/>
                  </a:ext>
                </a:extLst>
              </a:tr>
              <a:tr h="175319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effectLst/>
                        </a:rPr>
                        <a:t>2. ASHZ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Blending Syllables (2-3)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9357212"/>
                  </a:ext>
                </a:extLst>
              </a:tr>
              <a:tr h="175319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effectLst/>
                        </a:rPr>
                        <a:t>3. IDNL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Segmenting Syllables (2-3)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4984165"/>
                  </a:ext>
                </a:extLst>
              </a:tr>
              <a:tr h="175319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effectLst/>
                        </a:rPr>
                        <a:t>4. EBWU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Blending Onset and Rime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077009"/>
                  </a:ext>
                </a:extLst>
              </a:tr>
              <a:tr h="175319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effectLst/>
                        </a:rPr>
                        <a:t>5. XFVR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Segmenting Onset and Rime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7335092"/>
                  </a:ext>
                </a:extLst>
              </a:tr>
              <a:tr h="175319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effectLst/>
                        </a:rPr>
                        <a:t>6. JKPQ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Isolating Initial Sounds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146829"/>
                  </a:ext>
                </a:extLst>
              </a:tr>
              <a:tr h="175319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effectLst/>
                        </a:rPr>
                        <a:t>7. GY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Blending and Segmenting 2-3 Phonemes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439166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40C069-DFF2-407B-8799-E02B4770F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641824"/>
              </p:ext>
            </p:extLst>
          </p:nvPr>
        </p:nvGraphicFramePr>
        <p:xfrm>
          <a:off x="517251" y="2837146"/>
          <a:ext cx="11290438" cy="3737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095">
                  <a:extLst>
                    <a:ext uri="{9D8B030D-6E8A-4147-A177-3AD203B41FA5}">
                      <a16:colId xmlns:a16="http://schemas.microsoft.com/office/drawing/2014/main" val="1105219302"/>
                    </a:ext>
                  </a:extLst>
                </a:gridCol>
                <a:gridCol w="550984">
                  <a:extLst>
                    <a:ext uri="{9D8B030D-6E8A-4147-A177-3AD203B41FA5}">
                      <a16:colId xmlns:a16="http://schemas.microsoft.com/office/drawing/2014/main" val="3418246526"/>
                    </a:ext>
                  </a:extLst>
                </a:gridCol>
                <a:gridCol w="416031">
                  <a:extLst>
                    <a:ext uri="{9D8B030D-6E8A-4147-A177-3AD203B41FA5}">
                      <a16:colId xmlns:a16="http://schemas.microsoft.com/office/drawing/2014/main" val="955984127"/>
                    </a:ext>
                  </a:extLst>
                </a:gridCol>
                <a:gridCol w="379929">
                  <a:extLst>
                    <a:ext uri="{9D8B030D-6E8A-4147-A177-3AD203B41FA5}">
                      <a16:colId xmlns:a16="http://schemas.microsoft.com/office/drawing/2014/main" val="1195942412"/>
                    </a:ext>
                  </a:extLst>
                </a:gridCol>
                <a:gridCol w="466746">
                  <a:extLst>
                    <a:ext uri="{9D8B030D-6E8A-4147-A177-3AD203B41FA5}">
                      <a16:colId xmlns:a16="http://schemas.microsoft.com/office/drawing/2014/main" val="515654566"/>
                    </a:ext>
                  </a:extLst>
                </a:gridCol>
                <a:gridCol w="446976">
                  <a:extLst>
                    <a:ext uri="{9D8B030D-6E8A-4147-A177-3AD203B41FA5}">
                      <a16:colId xmlns:a16="http://schemas.microsoft.com/office/drawing/2014/main" val="2737310491"/>
                    </a:ext>
                  </a:extLst>
                </a:gridCol>
                <a:gridCol w="407436">
                  <a:extLst>
                    <a:ext uri="{9D8B030D-6E8A-4147-A177-3AD203B41FA5}">
                      <a16:colId xmlns:a16="http://schemas.microsoft.com/office/drawing/2014/main" val="3371142318"/>
                    </a:ext>
                  </a:extLst>
                </a:gridCol>
                <a:gridCol w="302568">
                  <a:extLst>
                    <a:ext uri="{9D8B030D-6E8A-4147-A177-3AD203B41FA5}">
                      <a16:colId xmlns:a16="http://schemas.microsoft.com/office/drawing/2014/main" val="3836054706"/>
                    </a:ext>
                  </a:extLst>
                </a:gridCol>
                <a:gridCol w="344687">
                  <a:extLst>
                    <a:ext uri="{9D8B030D-6E8A-4147-A177-3AD203B41FA5}">
                      <a16:colId xmlns:a16="http://schemas.microsoft.com/office/drawing/2014/main" val="55493126"/>
                    </a:ext>
                  </a:extLst>
                </a:gridCol>
                <a:gridCol w="383368">
                  <a:extLst>
                    <a:ext uri="{9D8B030D-6E8A-4147-A177-3AD203B41FA5}">
                      <a16:colId xmlns:a16="http://schemas.microsoft.com/office/drawing/2014/main" val="2927902066"/>
                    </a:ext>
                  </a:extLst>
                </a:gridCol>
                <a:gridCol w="337811">
                  <a:extLst>
                    <a:ext uri="{9D8B030D-6E8A-4147-A177-3AD203B41FA5}">
                      <a16:colId xmlns:a16="http://schemas.microsoft.com/office/drawing/2014/main" val="3630957072"/>
                    </a:ext>
                  </a:extLst>
                </a:gridCol>
                <a:gridCol w="337811">
                  <a:extLst>
                    <a:ext uri="{9D8B030D-6E8A-4147-A177-3AD203B41FA5}">
                      <a16:colId xmlns:a16="http://schemas.microsoft.com/office/drawing/2014/main" val="3324742598"/>
                    </a:ext>
                  </a:extLst>
                </a:gridCol>
                <a:gridCol w="337811">
                  <a:extLst>
                    <a:ext uri="{9D8B030D-6E8A-4147-A177-3AD203B41FA5}">
                      <a16:colId xmlns:a16="http://schemas.microsoft.com/office/drawing/2014/main" val="2959543276"/>
                    </a:ext>
                  </a:extLst>
                </a:gridCol>
                <a:gridCol w="306866">
                  <a:extLst>
                    <a:ext uri="{9D8B030D-6E8A-4147-A177-3AD203B41FA5}">
                      <a16:colId xmlns:a16="http://schemas.microsoft.com/office/drawing/2014/main" val="3832374761"/>
                    </a:ext>
                  </a:extLst>
                </a:gridCol>
                <a:gridCol w="304287">
                  <a:extLst>
                    <a:ext uri="{9D8B030D-6E8A-4147-A177-3AD203B41FA5}">
                      <a16:colId xmlns:a16="http://schemas.microsoft.com/office/drawing/2014/main" val="3653149727"/>
                    </a:ext>
                  </a:extLst>
                </a:gridCol>
                <a:gridCol w="373912">
                  <a:extLst>
                    <a:ext uri="{9D8B030D-6E8A-4147-A177-3AD203B41FA5}">
                      <a16:colId xmlns:a16="http://schemas.microsoft.com/office/drawing/2014/main" val="2107549116"/>
                    </a:ext>
                  </a:extLst>
                </a:gridCol>
                <a:gridCol w="337811">
                  <a:extLst>
                    <a:ext uri="{9D8B030D-6E8A-4147-A177-3AD203B41FA5}">
                      <a16:colId xmlns:a16="http://schemas.microsoft.com/office/drawing/2014/main" val="2060341625"/>
                    </a:ext>
                  </a:extLst>
                </a:gridCol>
                <a:gridCol w="337811">
                  <a:extLst>
                    <a:ext uri="{9D8B030D-6E8A-4147-A177-3AD203B41FA5}">
                      <a16:colId xmlns:a16="http://schemas.microsoft.com/office/drawing/2014/main" val="781247029"/>
                    </a:ext>
                  </a:extLst>
                </a:gridCol>
                <a:gridCol w="337811">
                  <a:extLst>
                    <a:ext uri="{9D8B030D-6E8A-4147-A177-3AD203B41FA5}">
                      <a16:colId xmlns:a16="http://schemas.microsoft.com/office/drawing/2014/main" val="4090999333"/>
                    </a:ext>
                  </a:extLst>
                </a:gridCol>
                <a:gridCol w="391104">
                  <a:extLst>
                    <a:ext uri="{9D8B030D-6E8A-4147-A177-3AD203B41FA5}">
                      <a16:colId xmlns:a16="http://schemas.microsoft.com/office/drawing/2014/main" val="849797805"/>
                    </a:ext>
                  </a:extLst>
                </a:gridCol>
                <a:gridCol w="382508">
                  <a:extLst>
                    <a:ext uri="{9D8B030D-6E8A-4147-A177-3AD203B41FA5}">
                      <a16:colId xmlns:a16="http://schemas.microsoft.com/office/drawing/2014/main" val="3950060184"/>
                    </a:ext>
                  </a:extLst>
                </a:gridCol>
                <a:gridCol w="379929">
                  <a:extLst>
                    <a:ext uri="{9D8B030D-6E8A-4147-A177-3AD203B41FA5}">
                      <a16:colId xmlns:a16="http://schemas.microsoft.com/office/drawing/2014/main" val="968382886"/>
                    </a:ext>
                  </a:extLst>
                </a:gridCol>
                <a:gridCol w="409155">
                  <a:extLst>
                    <a:ext uri="{9D8B030D-6E8A-4147-A177-3AD203B41FA5}">
                      <a16:colId xmlns:a16="http://schemas.microsoft.com/office/drawing/2014/main" val="3273434271"/>
                    </a:ext>
                  </a:extLst>
                </a:gridCol>
                <a:gridCol w="386806">
                  <a:extLst>
                    <a:ext uri="{9D8B030D-6E8A-4147-A177-3AD203B41FA5}">
                      <a16:colId xmlns:a16="http://schemas.microsoft.com/office/drawing/2014/main" val="3431614925"/>
                    </a:ext>
                  </a:extLst>
                </a:gridCol>
                <a:gridCol w="386806">
                  <a:extLst>
                    <a:ext uri="{9D8B030D-6E8A-4147-A177-3AD203B41FA5}">
                      <a16:colId xmlns:a16="http://schemas.microsoft.com/office/drawing/2014/main" val="2695813893"/>
                    </a:ext>
                  </a:extLst>
                </a:gridCol>
                <a:gridCol w="423767">
                  <a:extLst>
                    <a:ext uri="{9D8B030D-6E8A-4147-A177-3AD203B41FA5}">
                      <a16:colId xmlns:a16="http://schemas.microsoft.com/office/drawing/2014/main" val="3113844890"/>
                    </a:ext>
                  </a:extLst>
                </a:gridCol>
                <a:gridCol w="386806">
                  <a:extLst>
                    <a:ext uri="{9D8B030D-6E8A-4147-A177-3AD203B41FA5}">
                      <a16:colId xmlns:a16="http://schemas.microsoft.com/office/drawing/2014/main" val="2145592097"/>
                    </a:ext>
                  </a:extLst>
                </a:gridCol>
                <a:gridCol w="386806">
                  <a:extLst>
                    <a:ext uri="{9D8B030D-6E8A-4147-A177-3AD203B41FA5}">
                      <a16:colId xmlns:a16="http://schemas.microsoft.com/office/drawing/2014/main" val="1207210920"/>
                    </a:ext>
                  </a:extLst>
                </a:gridCol>
              </a:tblGrid>
              <a:tr h="4803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Student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Blend Compound Words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Segment Compound Words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Blend 2-3 Syllables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Segment 2-3 syllables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Blend Onset and Rime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Segment Onset and Rime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Isolating Initial Sounds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Blend 2-3 Phonemes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Segment 2-3 Phonemes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34213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8431579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114192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5543242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3466882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8754121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2102540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2480975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4835812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8823772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391896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6117465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996970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9235853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7057067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443385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3743606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0987436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4446453"/>
                  </a:ext>
                </a:extLst>
              </a:tr>
              <a:tr h="170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8123689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D701D607-8D07-4C5A-9A28-A40B4A7A2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07" y="293643"/>
            <a:ext cx="10760348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PA Mastery Tracking Sheet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During the Practice and Play Lessons track mastery of PA skills. If students can respond to verbal prompts without teacher modeling first, then put a check to indicate they have responded correctly. After three correct responses, a PA skill is considered mastered.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575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87A5F-62CA-43A5-AA6C-284C3B1AF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BE2FA-67E8-455E-A216-43EF50685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58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F0055B-CEF4-4000-915D-CA460D6D365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4551" y="1139513"/>
          <a:ext cx="11377838" cy="519158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117876834"/>
                    </a:ext>
                  </a:extLst>
                </a:gridCol>
                <a:gridCol w="660919">
                  <a:extLst>
                    <a:ext uri="{9D8B030D-6E8A-4147-A177-3AD203B41FA5}">
                      <a16:colId xmlns:a16="http://schemas.microsoft.com/office/drawing/2014/main" val="372122192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65949499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400872881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24917875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37449769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702432481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42998679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15947924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72182415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24489468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68064482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019620355"/>
                    </a:ext>
                  </a:extLst>
                </a:gridCol>
                <a:gridCol w="1897870">
                  <a:extLst>
                    <a:ext uri="{9D8B030D-6E8A-4147-A177-3AD203B41FA5}">
                      <a16:colId xmlns:a16="http://schemas.microsoft.com/office/drawing/2014/main" val="2129309344"/>
                    </a:ext>
                  </a:extLst>
                </a:gridCol>
              </a:tblGrid>
              <a:tr h="4296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Student Name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Comments: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9945440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567517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1693532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197853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15338513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3591238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1067521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7141205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279941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937176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599165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97051136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8708975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5467393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4177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36602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7426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3169234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972496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10822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3050086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" y="69989"/>
            <a:ext cx="11586221" cy="106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 Sounds Student Mastery Sheet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*Mastery: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 is able </a:t>
            </a:r>
            <a:r>
              <a:rPr lang="en-US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identify the letter sound on 3 separate occasions correctly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teacher prompts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E79A87E-7006-4391-9E07-62D450E35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94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16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F0055B-CEF4-4000-915D-CA460D6D365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4551" y="1139513"/>
          <a:ext cx="11377838" cy="519158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117876834"/>
                    </a:ext>
                  </a:extLst>
                </a:gridCol>
                <a:gridCol w="660919">
                  <a:extLst>
                    <a:ext uri="{9D8B030D-6E8A-4147-A177-3AD203B41FA5}">
                      <a16:colId xmlns:a16="http://schemas.microsoft.com/office/drawing/2014/main" val="372122192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65949499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400872881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24917875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37449769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702432481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42998679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15947924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72182415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24489468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68064482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019620355"/>
                    </a:ext>
                  </a:extLst>
                </a:gridCol>
                <a:gridCol w="1897870">
                  <a:extLst>
                    <a:ext uri="{9D8B030D-6E8A-4147-A177-3AD203B41FA5}">
                      <a16:colId xmlns:a16="http://schemas.microsoft.com/office/drawing/2014/main" val="2129309344"/>
                    </a:ext>
                  </a:extLst>
                </a:gridCol>
              </a:tblGrid>
              <a:tr h="4296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Student Name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Zz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Comments: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9945440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567517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1693532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197853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15338513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3591238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1067521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7141205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279941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937176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599165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97051136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8708975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5467393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4177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36602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7426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3169234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972496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10822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3050086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" y="69989"/>
            <a:ext cx="11586221" cy="106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 Sounds Student Mastery Sheet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*Mastery: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 is able </a:t>
            </a:r>
            <a:r>
              <a:rPr lang="en-US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identify the letter sound on 3 separate occasions correctly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teacher prompts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E79A87E-7006-4391-9E07-62D450E35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94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39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F0055B-CEF4-4000-915D-CA460D6D365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4551" y="1139513"/>
          <a:ext cx="11377838" cy="519158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117876834"/>
                    </a:ext>
                  </a:extLst>
                </a:gridCol>
                <a:gridCol w="660919">
                  <a:extLst>
                    <a:ext uri="{9D8B030D-6E8A-4147-A177-3AD203B41FA5}">
                      <a16:colId xmlns:a16="http://schemas.microsoft.com/office/drawing/2014/main" val="372122192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65949499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400872881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24917875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37449769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702432481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42998679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15947924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72182415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24489468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68064482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019620355"/>
                    </a:ext>
                  </a:extLst>
                </a:gridCol>
                <a:gridCol w="1897870">
                  <a:extLst>
                    <a:ext uri="{9D8B030D-6E8A-4147-A177-3AD203B41FA5}">
                      <a16:colId xmlns:a16="http://schemas.microsoft.com/office/drawing/2014/main" val="2129309344"/>
                    </a:ext>
                  </a:extLst>
                </a:gridCol>
              </a:tblGrid>
              <a:tr h="4296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Student Name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Comments: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9945440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567517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1693532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197853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15338513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3591238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1067521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7141205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279941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937176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599165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97051136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8708975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5467393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4177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36602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7426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3169234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972496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10822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3050086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" y="69989"/>
            <a:ext cx="11586221" cy="106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 Sounds Student Mastery Sheet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*Mastery: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 is able </a:t>
            </a:r>
            <a:r>
              <a:rPr lang="en-US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identify the letter sound on 3 separate occasions correctly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teacher prompts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E79A87E-7006-4391-9E07-62D450E35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94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81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F0055B-CEF4-4000-915D-CA460D6D365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4551" y="1139513"/>
          <a:ext cx="11377838" cy="519158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117876834"/>
                    </a:ext>
                  </a:extLst>
                </a:gridCol>
                <a:gridCol w="660919">
                  <a:extLst>
                    <a:ext uri="{9D8B030D-6E8A-4147-A177-3AD203B41FA5}">
                      <a16:colId xmlns:a16="http://schemas.microsoft.com/office/drawing/2014/main" val="372122192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65949499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400872881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24917875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37449769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702432481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42998679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15947924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72182415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24489468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68064482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019620355"/>
                    </a:ext>
                  </a:extLst>
                </a:gridCol>
                <a:gridCol w="1897870">
                  <a:extLst>
                    <a:ext uri="{9D8B030D-6E8A-4147-A177-3AD203B41FA5}">
                      <a16:colId xmlns:a16="http://schemas.microsoft.com/office/drawing/2014/main" val="2129309344"/>
                    </a:ext>
                  </a:extLst>
                </a:gridCol>
              </a:tblGrid>
              <a:tr h="4296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Student Name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Ww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Comments: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9945440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567517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1693532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197853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15338513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3591238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1067521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7141205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279941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937176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599165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97051136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8708975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5467393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4177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36602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7426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3169234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972496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10822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3050086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" y="69989"/>
            <a:ext cx="11586221" cy="106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 Sounds Student Mastery Sheet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*Mastery: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 is able </a:t>
            </a:r>
            <a:r>
              <a:rPr lang="en-US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identify the letter sound on 3 separate occasions correctly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teacher prompts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E79A87E-7006-4391-9E07-62D450E35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94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89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F0055B-CEF4-4000-915D-CA460D6D365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4551" y="1139513"/>
          <a:ext cx="11377838" cy="519158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117876834"/>
                    </a:ext>
                  </a:extLst>
                </a:gridCol>
                <a:gridCol w="660919">
                  <a:extLst>
                    <a:ext uri="{9D8B030D-6E8A-4147-A177-3AD203B41FA5}">
                      <a16:colId xmlns:a16="http://schemas.microsoft.com/office/drawing/2014/main" val="372122192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65949499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400872881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24917875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37449769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702432481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42998679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15947924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72182415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24489468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68064482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019620355"/>
                    </a:ext>
                  </a:extLst>
                </a:gridCol>
                <a:gridCol w="1897870">
                  <a:extLst>
                    <a:ext uri="{9D8B030D-6E8A-4147-A177-3AD203B41FA5}">
                      <a16:colId xmlns:a16="http://schemas.microsoft.com/office/drawing/2014/main" val="2129309344"/>
                    </a:ext>
                  </a:extLst>
                </a:gridCol>
              </a:tblGrid>
              <a:tr h="4296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Student Name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Comments: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9945440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567517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1693532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197853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15338513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3591238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1067521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7141205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279941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937176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599165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97051136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8708975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5467393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4177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36602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7426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3169234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972496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10822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3050086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" y="69989"/>
            <a:ext cx="11586221" cy="106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 Sounds Student Mastery Sheet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*Mastery: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 is able </a:t>
            </a:r>
            <a:r>
              <a:rPr lang="en-US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identify the letter sound on 3 separate occasions correctly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teacher prompts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E79A87E-7006-4391-9E07-62D450E35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94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23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F0055B-CEF4-4000-915D-CA460D6D365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4551" y="1139513"/>
          <a:ext cx="11377838" cy="519158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117876834"/>
                    </a:ext>
                  </a:extLst>
                </a:gridCol>
                <a:gridCol w="660919">
                  <a:extLst>
                    <a:ext uri="{9D8B030D-6E8A-4147-A177-3AD203B41FA5}">
                      <a16:colId xmlns:a16="http://schemas.microsoft.com/office/drawing/2014/main" val="372122192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65949499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400872881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24917875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37449769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702432481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429986790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115947924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72182415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24489468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680644824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019620355"/>
                    </a:ext>
                  </a:extLst>
                </a:gridCol>
                <a:gridCol w="1897870">
                  <a:extLst>
                    <a:ext uri="{9D8B030D-6E8A-4147-A177-3AD203B41FA5}">
                      <a16:colId xmlns:a16="http://schemas.microsoft.com/office/drawing/2014/main" val="2129309344"/>
                    </a:ext>
                  </a:extLst>
                </a:gridCol>
              </a:tblGrid>
              <a:tr h="4296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Student Name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Jj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Qq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Comments: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9945440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567517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1693532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197853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15338513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3591238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1067521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7141205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279941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937176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599165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97051136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8708975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5467393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4177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36602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7426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3169234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972496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10822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3050086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" y="69989"/>
            <a:ext cx="11586221" cy="106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 Sounds Student Mastery Sheet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*Mastery: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 is able </a:t>
            </a:r>
            <a:r>
              <a:rPr lang="en-US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identify the letter sound on 3 separate occasions correctly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teacher prompts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E79A87E-7006-4391-9E07-62D450E35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94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78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F0055B-CEF4-4000-915D-CA460D6D365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0877" y="1179712"/>
          <a:ext cx="7582106" cy="519158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890585">
                  <a:extLst>
                    <a:ext uri="{9D8B030D-6E8A-4147-A177-3AD203B41FA5}">
                      <a16:colId xmlns:a16="http://schemas.microsoft.com/office/drawing/2014/main" val="2117876834"/>
                    </a:ext>
                  </a:extLst>
                </a:gridCol>
                <a:gridCol w="630541">
                  <a:extLst>
                    <a:ext uri="{9D8B030D-6E8A-4147-A177-3AD203B41FA5}">
                      <a16:colId xmlns:a16="http://schemas.microsoft.com/office/drawing/2014/main" val="372122192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2659494996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4008728817"/>
                    </a:ext>
                  </a:extLst>
                </a:gridCol>
                <a:gridCol w="632622">
                  <a:extLst>
                    <a:ext uri="{9D8B030D-6E8A-4147-A177-3AD203B41FA5}">
                      <a16:colId xmlns:a16="http://schemas.microsoft.com/office/drawing/2014/main" val="3249178750"/>
                    </a:ext>
                  </a:extLst>
                </a:gridCol>
                <a:gridCol w="479383">
                  <a:extLst>
                    <a:ext uri="{9D8B030D-6E8A-4147-A177-3AD203B41FA5}">
                      <a16:colId xmlns:a16="http://schemas.microsoft.com/office/drawing/2014/main" val="3374497694"/>
                    </a:ext>
                  </a:extLst>
                </a:gridCol>
                <a:gridCol w="785861">
                  <a:extLst>
                    <a:ext uri="{9D8B030D-6E8A-4147-A177-3AD203B41FA5}">
                      <a16:colId xmlns:a16="http://schemas.microsoft.com/office/drawing/2014/main" val="1702432481"/>
                    </a:ext>
                  </a:extLst>
                </a:gridCol>
                <a:gridCol w="1897870">
                  <a:extLst>
                    <a:ext uri="{9D8B030D-6E8A-4147-A177-3AD203B41FA5}">
                      <a16:colId xmlns:a16="http://schemas.microsoft.com/office/drawing/2014/main" val="2129309344"/>
                    </a:ext>
                  </a:extLst>
                </a:gridCol>
              </a:tblGrid>
              <a:tr h="4296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Student Name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Comments: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9945440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5675177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1693532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197853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15338513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3591238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1067521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7141205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279941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9371761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599165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97051136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8708975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5467393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41778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36602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74264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31692340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972496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1082259"/>
                  </a:ext>
                </a:extLst>
              </a:tr>
              <a:tr h="238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3050086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" y="69989"/>
            <a:ext cx="11586221" cy="106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 Sounds Student Mastery Sheet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*Mastery: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 is able </a:t>
            </a:r>
            <a:r>
              <a:rPr lang="en-US" alt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identify the letter sound on 3 separate occasions correctly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teacher prompts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E79A87E-7006-4391-9E07-62D450E35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94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86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9C27A-A3D5-46F9-B6B6-C622090FC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D4400-3A54-42F3-91A9-6CA27C789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3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F0055B-CEF4-4000-915D-CA460D6D3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22933"/>
              </p:ext>
            </p:extLst>
          </p:nvPr>
        </p:nvGraphicFramePr>
        <p:xfrm>
          <a:off x="340360" y="864705"/>
          <a:ext cx="11586221" cy="449857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443611">
                  <a:extLst>
                    <a:ext uri="{9D8B030D-6E8A-4147-A177-3AD203B41FA5}">
                      <a16:colId xmlns:a16="http://schemas.microsoft.com/office/drawing/2014/main" val="2117876834"/>
                    </a:ext>
                  </a:extLst>
                </a:gridCol>
                <a:gridCol w="481468">
                  <a:extLst>
                    <a:ext uri="{9D8B030D-6E8A-4147-A177-3AD203B41FA5}">
                      <a16:colId xmlns:a16="http://schemas.microsoft.com/office/drawing/2014/main" val="3721221926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2659494996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4008728817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3249178750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3374497694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1702432481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1429986790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1159479247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272182415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2244894684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680644824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3019620355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3612295937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1455549784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2396052742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2502647153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2643816146"/>
                    </a:ext>
                  </a:extLst>
                </a:gridCol>
                <a:gridCol w="483057">
                  <a:extLst>
                    <a:ext uri="{9D8B030D-6E8A-4147-A177-3AD203B41FA5}">
                      <a16:colId xmlns:a16="http://schemas.microsoft.com/office/drawing/2014/main" val="3122538717"/>
                    </a:ext>
                  </a:extLst>
                </a:gridCol>
                <a:gridCol w="1449173">
                  <a:extLst>
                    <a:ext uri="{9D8B030D-6E8A-4147-A177-3AD203B41FA5}">
                      <a16:colId xmlns:a16="http://schemas.microsoft.com/office/drawing/2014/main" val="2129309344"/>
                    </a:ext>
                  </a:extLst>
                </a:gridCol>
              </a:tblGrid>
              <a:tr h="372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9454407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5675177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1693532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1978531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5338513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5912388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0675210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7141205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2799418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371761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5991654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051136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7089750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4673930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41778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366029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3174264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1692340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7249659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1082259"/>
                  </a:ext>
                </a:extLst>
              </a:tr>
              <a:tr h="206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305008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E1444B-D7D1-4C92-A29E-DA0102C8F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218955"/>
              </p:ext>
            </p:extLst>
          </p:nvPr>
        </p:nvGraphicFramePr>
        <p:xfrm>
          <a:off x="6604482" y="5508626"/>
          <a:ext cx="4568825" cy="102870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539875">
                  <a:extLst>
                    <a:ext uri="{9D8B030D-6E8A-4147-A177-3AD203B41FA5}">
                      <a16:colId xmlns:a16="http://schemas.microsoft.com/office/drawing/2014/main" val="350038566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0779675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283353512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344189337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051601316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012443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7488867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1736809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5745536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22124345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Playful Interventions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420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333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7496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013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606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879834"/>
                  </a:ext>
                </a:extLst>
              </a:tr>
            </a:tbl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FDE50196-0E35-4BC7-BD33-42C315F27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46" y="5439571"/>
            <a:ext cx="3776028" cy="11668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 and Check: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has</a:t>
            </a:r>
            <a:r>
              <a:rPr kumimoji="0" lang="en-US" altLang="en-U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mastered the letters taught?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F84AD78E-3578-498F-991A-6FF945BB6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993" y="5690028"/>
            <a:ext cx="1758950" cy="3873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they completed all of the review lessons?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5921131D-B5C8-4349-8E73-37E9A9E8F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4" y="6153661"/>
            <a:ext cx="1169428" cy="37751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playful interventions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E8FF61F7-A496-41A4-A4F1-C530A3D6E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265" y="6153661"/>
            <a:ext cx="1419287" cy="36901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back and complete review lessons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16" y="127697"/>
            <a:ext cx="1183809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 NAMES Student Mastery Shee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*Mastery: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 is able </a:t>
            </a:r>
            <a:r>
              <a:rPr lang="en-US" altLang="en-US" sz="9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identify the letter on 3 separate occasions correctly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pointing to the letter when prompted 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is A?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when given a choice between 2 or more different letters)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naming the letter when prompted 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letter is this?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E79A87E-7006-4391-9E07-62D450E35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94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85E937A5-DE41-4FF8-811C-6A233B92673A}"/>
              </a:ext>
            </a:extLst>
          </p:cNvPr>
          <p:cNvSpPr/>
          <p:nvPr/>
        </p:nvSpPr>
        <p:spPr>
          <a:xfrm>
            <a:off x="11068532" y="925013"/>
            <a:ext cx="209550" cy="18415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8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F0055B-CEF4-4000-915D-CA460D6D3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969123"/>
              </p:ext>
            </p:extLst>
          </p:nvPr>
        </p:nvGraphicFramePr>
        <p:xfrm>
          <a:off x="278296" y="396957"/>
          <a:ext cx="11648292" cy="496632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451344">
                  <a:extLst>
                    <a:ext uri="{9D8B030D-6E8A-4147-A177-3AD203B41FA5}">
                      <a16:colId xmlns:a16="http://schemas.microsoft.com/office/drawing/2014/main" val="2117876834"/>
                    </a:ext>
                  </a:extLst>
                </a:gridCol>
                <a:gridCol w="484047">
                  <a:extLst>
                    <a:ext uri="{9D8B030D-6E8A-4147-A177-3AD203B41FA5}">
                      <a16:colId xmlns:a16="http://schemas.microsoft.com/office/drawing/2014/main" val="3721221926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2659494996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4008728817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3249178750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3374497694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1702432481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1429986790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1159479247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272182415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2244894684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680644824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3019620355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3612295937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1455549784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2396052742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2502647153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2643816146"/>
                    </a:ext>
                  </a:extLst>
                </a:gridCol>
                <a:gridCol w="485645">
                  <a:extLst>
                    <a:ext uri="{9D8B030D-6E8A-4147-A177-3AD203B41FA5}">
                      <a16:colId xmlns:a16="http://schemas.microsoft.com/office/drawing/2014/main" val="3122538717"/>
                    </a:ext>
                  </a:extLst>
                </a:gridCol>
                <a:gridCol w="1456936">
                  <a:extLst>
                    <a:ext uri="{9D8B030D-6E8A-4147-A177-3AD203B41FA5}">
                      <a16:colId xmlns:a16="http://schemas.microsoft.com/office/drawing/2014/main" val="2129309344"/>
                    </a:ext>
                  </a:extLst>
                </a:gridCol>
              </a:tblGrid>
              <a:tr h="41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Zz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9454407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5675177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1693532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1978531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5338513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5912388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0675210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7141205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2799418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371761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5991654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051136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7089750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4673930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41778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366029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3174264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1692340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7249659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1082259"/>
                  </a:ext>
                </a:extLst>
              </a:tr>
              <a:tr h="227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305008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E1444B-D7D1-4C92-A29E-DA0102C8F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667945"/>
              </p:ext>
            </p:extLst>
          </p:nvPr>
        </p:nvGraphicFramePr>
        <p:xfrm>
          <a:off x="6604482" y="5508626"/>
          <a:ext cx="4568825" cy="102870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539875">
                  <a:extLst>
                    <a:ext uri="{9D8B030D-6E8A-4147-A177-3AD203B41FA5}">
                      <a16:colId xmlns:a16="http://schemas.microsoft.com/office/drawing/2014/main" val="350038566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0779675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283353512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344189337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051601316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012443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7488867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1736809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5745536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22124345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Playful Interventions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420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333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7496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013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606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879834"/>
                  </a:ext>
                </a:extLst>
              </a:tr>
            </a:tbl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FDE50196-0E35-4BC7-BD33-42C315F27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46" y="5439571"/>
            <a:ext cx="3776028" cy="11668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 and Check: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has</a:t>
            </a:r>
            <a:r>
              <a:rPr kumimoji="0" lang="en-US" altLang="en-U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mastered the letters taught?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F84AD78E-3578-498F-991A-6FF945BB6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993" y="5690028"/>
            <a:ext cx="1758950" cy="3873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they completed all of the review lessons?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5921131D-B5C8-4349-8E73-37E9A9E8F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4" y="6153661"/>
            <a:ext cx="1169428" cy="37751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playful interventions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E8FF61F7-A496-41A4-A4F1-C530A3D6E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265" y="6153661"/>
            <a:ext cx="1419287" cy="36901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back and complete review lessons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9103" y="59064"/>
            <a:ext cx="770194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Mastery Sheet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E79A87E-7006-4391-9E07-62D450E35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394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85E937A5-DE41-4FF8-811C-6A233B92673A}"/>
              </a:ext>
            </a:extLst>
          </p:cNvPr>
          <p:cNvSpPr/>
          <p:nvPr/>
        </p:nvSpPr>
        <p:spPr>
          <a:xfrm>
            <a:off x="11068532" y="925013"/>
            <a:ext cx="209550" cy="18415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60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E1444B-D7D1-4C92-A29E-DA0102C8F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922778"/>
              </p:ext>
            </p:extLst>
          </p:nvPr>
        </p:nvGraphicFramePr>
        <p:xfrm>
          <a:off x="6604482" y="5508626"/>
          <a:ext cx="4568825" cy="102870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539875">
                  <a:extLst>
                    <a:ext uri="{9D8B030D-6E8A-4147-A177-3AD203B41FA5}">
                      <a16:colId xmlns:a16="http://schemas.microsoft.com/office/drawing/2014/main" val="350038566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0779675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283353512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344189337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051601316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012443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7488867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1736809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5745536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22124345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Playful Interventions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420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333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7496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013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606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879834"/>
                  </a:ext>
                </a:extLst>
              </a:tr>
            </a:tbl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FDE50196-0E35-4BC7-BD33-42C315F27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46" y="5439571"/>
            <a:ext cx="3776028" cy="11668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 and Check: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has</a:t>
            </a:r>
            <a:r>
              <a:rPr kumimoji="0" lang="en-US" altLang="en-U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mastered the letters taught?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F84AD78E-3578-498F-991A-6FF945BB6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993" y="5690028"/>
            <a:ext cx="1758950" cy="3873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they completed all of the review lessons?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5921131D-B5C8-4349-8E73-37E9A9E8F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4" y="6153661"/>
            <a:ext cx="1169428" cy="37751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playful interventions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E8FF61F7-A496-41A4-A4F1-C530A3D6E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265" y="6153661"/>
            <a:ext cx="1419287" cy="36901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back and complete review lessons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1265" y="59064"/>
            <a:ext cx="770194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Mastery Sheet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BBA4B5-C240-430D-9764-6B3F9059E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813995"/>
              </p:ext>
            </p:extLst>
          </p:nvPr>
        </p:nvGraphicFramePr>
        <p:xfrm>
          <a:off x="287970" y="443707"/>
          <a:ext cx="11648930" cy="46264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4893">
                  <a:extLst>
                    <a:ext uri="{9D8B030D-6E8A-4147-A177-3AD203B41FA5}">
                      <a16:colId xmlns:a16="http://schemas.microsoft.com/office/drawing/2014/main" val="1908614043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3116175265"/>
                    </a:ext>
                  </a:extLst>
                </a:gridCol>
                <a:gridCol w="388297">
                  <a:extLst>
                    <a:ext uri="{9D8B030D-6E8A-4147-A177-3AD203B41FA5}">
                      <a16:colId xmlns:a16="http://schemas.microsoft.com/office/drawing/2014/main" val="2441312609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3300298188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2462362357"/>
                    </a:ext>
                  </a:extLst>
                </a:gridCol>
                <a:gridCol w="388297">
                  <a:extLst>
                    <a:ext uri="{9D8B030D-6E8A-4147-A177-3AD203B41FA5}">
                      <a16:colId xmlns:a16="http://schemas.microsoft.com/office/drawing/2014/main" val="1727083914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691525977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2741384754"/>
                    </a:ext>
                  </a:extLst>
                </a:gridCol>
                <a:gridCol w="388297">
                  <a:extLst>
                    <a:ext uri="{9D8B030D-6E8A-4147-A177-3AD203B41FA5}">
                      <a16:colId xmlns:a16="http://schemas.microsoft.com/office/drawing/2014/main" val="3305913010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2424403097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2535948126"/>
                    </a:ext>
                  </a:extLst>
                </a:gridCol>
                <a:gridCol w="388297">
                  <a:extLst>
                    <a:ext uri="{9D8B030D-6E8A-4147-A177-3AD203B41FA5}">
                      <a16:colId xmlns:a16="http://schemas.microsoft.com/office/drawing/2014/main" val="210371781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835527776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830435808"/>
                    </a:ext>
                  </a:extLst>
                </a:gridCol>
                <a:gridCol w="388297">
                  <a:extLst>
                    <a:ext uri="{9D8B030D-6E8A-4147-A177-3AD203B41FA5}">
                      <a16:colId xmlns:a16="http://schemas.microsoft.com/office/drawing/2014/main" val="864832635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221020221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3132265965"/>
                    </a:ext>
                  </a:extLst>
                </a:gridCol>
                <a:gridCol w="388297">
                  <a:extLst>
                    <a:ext uri="{9D8B030D-6E8A-4147-A177-3AD203B41FA5}">
                      <a16:colId xmlns:a16="http://schemas.microsoft.com/office/drawing/2014/main" val="131910934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3728742495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3163515911"/>
                    </a:ext>
                  </a:extLst>
                </a:gridCol>
                <a:gridCol w="388297">
                  <a:extLst>
                    <a:ext uri="{9D8B030D-6E8A-4147-A177-3AD203B41FA5}">
                      <a16:colId xmlns:a16="http://schemas.microsoft.com/office/drawing/2014/main" val="1450526498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2163388997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1783127474"/>
                    </a:ext>
                  </a:extLst>
                </a:gridCol>
                <a:gridCol w="388297">
                  <a:extLst>
                    <a:ext uri="{9D8B030D-6E8A-4147-A177-3AD203B41FA5}">
                      <a16:colId xmlns:a16="http://schemas.microsoft.com/office/drawing/2014/main" val="2016708401"/>
                    </a:ext>
                  </a:extLst>
                </a:gridCol>
                <a:gridCol w="388298">
                  <a:extLst>
                    <a:ext uri="{9D8B030D-6E8A-4147-A177-3AD203B41FA5}">
                      <a16:colId xmlns:a16="http://schemas.microsoft.com/office/drawing/2014/main" val="1288916767"/>
                    </a:ext>
                  </a:extLst>
                </a:gridCol>
                <a:gridCol w="1164893">
                  <a:extLst>
                    <a:ext uri="{9D8B030D-6E8A-4147-A177-3AD203B41FA5}">
                      <a16:colId xmlns:a16="http://schemas.microsoft.com/office/drawing/2014/main" val="4125899326"/>
                    </a:ext>
                  </a:extLst>
                </a:gridCol>
              </a:tblGrid>
              <a:tr h="242634">
                <a:tc>
                  <a:txBody>
                    <a:bodyPr/>
                    <a:lstStyle/>
                    <a:p>
                      <a:r>
                        <a:rPr lang="en-US" sz="1100" dirty="0"/>
                        <a:t>Student Name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</a:t>
                      </a:r>
                      <a:endParaRPr lang="en-US" sz="1100" dirty="0">
                        <a:latin typeface="Bernard MT Condensed" panose="020508060609050204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i</a:t>
                      </a:r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6442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834686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17464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17404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090962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12767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80783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227475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269146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7093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3928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568970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915429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24367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29342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593979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498965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28310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053350"/>
                  </a:ext>
                </a:extLst>
              </a:tr>
            </a:tbl>
          </a:graphicData>
        </a:graphic>
      </p:graphicFrame>
      <p:sp>
        <p:nvSpPr>
          <p:cNvPr id="16" name="Hexagon 15">
            <a:extLst>
              <a:ext uri="{FF2B5EF4-FFF2-40B4-BE49-F238E27FC236}">
                <a16:creationId xmlns:a16="http://schemas.microsoft.com/office/drawing/2014/main" id="{8069988F-E0E8-4CCE-83BA-4EB4BD7CF40E}"/>
              </a:ext>
            </a:extLst>
          </p:cNvPr>
          <p:cNvSpPr/>
          <p:nvPr/>
        </p:nvSpPr>
        <p:spPr>
          <a:xfrm>
            <a:off x="11278843" y="443707"/>
            <a:ext cx="209550" cy="18415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1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E1444B-D7D1-4C92-A29E-DA0102C8F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414522"/>
              </p:ext>
            </p:extLst>
          </p:nvPr>
        </p:nvGraphicFramePr>
        <p:xfrm>
          <a:off x="6604482" y="5508626"/>
          <a:ext cx="4568825" cy="102870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539875">
                  <a:extLst>
                    <a:ext uri="{9D8B030D-6E8A-4147-A177-3AD203B41FA5}">
                      <a16:colId xmlns:a16="http://schemas.microsoft.com/office/drawing/2014/main" val="350038566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0779675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283353512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344189337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051601316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012443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7488867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1736809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5745536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22124345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Playful Interventions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420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333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7496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013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606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879834"/>
                  </a:ext>
                </a:extLst>
              </a:tr>
            </a:tbl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FDE50196-0E35-4BC7-BD33-42C315F27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46" y="5439571"/>
            <a:ext cx="3776028" cy="11668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 and Check: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has</a:t>
            </a:r>
            <a:r>
              <a:rPr kumimoji="0" lang="en-US" altLang="en-U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mastered the letters taught?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F84AD78E-3578-498F-991A-6FF945BB6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993" y="5690028"/>
            <a:ext cx="1758950" cy="3873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they completed all of the review lessons?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5921131D-B5C8-4349-8E73-37E9A9E8F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4" y="6153661"/>
            <a:ext cx="1169428" cy="37751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playful interventions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E8FF61F7-A496-41A4-A4F1-C530A3D6E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265" y="6153661"/>
            <a:ext cx="1419287" cy="36901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back and complete review lessons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1265" y="59064"/>
            <a:ext cx="770194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Mastery Sheet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BBA4B5-C240-430D-9764-6B3F9059E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557011"/>
              </p:ext>
            </p:extLst>
          </p:nvPr>
        </p:nvGraphicFramePr>
        <p:xfrm>
          <a:off x="287970" y="443707"/>
          <a:ext cx="11539600" cy="4717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82177">
                  <a:extLst>
                    <a:ext uri="{9D8B030D-6E8A-4147-A177-3AD203B41FA5}">
                      <a16:colId xmlns:a16="http://schemas.microsoft.com/office/drawing/2014/main" val="1908614043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3116175265"/>
                    </a:ext>
                  </a:extLst>
                </a:gridCol>
                <a:gridCol w="427392">
                  <a:extLst>
                    <a:ext uri="{9D8B030D-6E8A-4147-A177-3AD203B41FA5}">
                      <a16:colId xmlns:a16="http://schemas.microsoft.com/office/drawing/2014/main" val="2441312609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3300298188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2462362357"/>
                    </a:ext>
                  </a:extLst>
                </a:gridCol>
                <a:gridCol w="427392">
                  <a:extLst>
                    <a:ext uri="{9D8B030D-6E8A-4147-A177-3AD203B41FA5}">
                      <a16:colId xmlns:a16="http://schemas.microsoft.com/office/drawing/2014/main" val="1727083914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691525977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2741384754"/>
                    </a:ext>
                  </a:extLst>
                </a:gridCol>
                <a:gridCol w="427392">
                  <a:extLst>
                    <a:ext uri="{9D8B030D-6E8A-4147-A177-3AD203B41FA5}">
                      <a16:colId xmlns:a16="http://schemas.microsoft.com/office/drawing/2014/main" val="3305913010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2424403097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2535948126"/>
                    </a:ext>
                  </a:extLst>
                </a:gridCol>
                <a:gridCol w="427392">
                  <a:extLst>
                    <a:ext uri="{9D8B030D-6E8A-4147-A177-3AD203B41FA5}">
                      <a16:colId xmlns:a16="http://schemas.microsoft.com/office/drawing/2014/main" val="210371781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835527776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830435808"/>
                    </a:ext>
                  </a:extLst>
                </a:gridCol>
                <a:gridCol w="427392">
                  <a:extLst>
                    <a:ext uri="{9D8B030D-6E8A-4147-A177-3AD203B41FA5}">
                      <a16:colId xmlns:a16="http://schemas.microsoft.com/office/drawing/2014/main" val="864832635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221020221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3132265965"/>
                    </a:ext>
                  </a:extLst>
                </a:gridCol>
                <a:gridCol w="427392">
                  <a:extLst>
                    <a:ext uri="{9D8B030D-6E8A-4147-A177-3AD203B41FA5}">
                      <a16:colId xmlns:a16="http://schemas.microsoft.com/office/drawing/2014/main" val="131910934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3728742495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3163515911"/>
                    </a:ext>
                  </a:extLst>
                </a:gridCol>
                <a:gridCol w="427392">
                  <a:extLst>
                    <a:ext uri="{9D8B030D-6E8A-4147-A177-3AD203B41FA5}">
                      <a16:colId xmlns:a16="http://schemas.microsoft.com/office/drawing/2014/main" val="1450526498"/>
                    </a:ext>
                  </a:extLst>
                </a:gridCol>
                <a:gridCol w="427393">
                  <a:extLst>
                    <a:ext uri="{9D8B030D-6E8A-4147-A177-3AD203B41FA5}">
                      <a16:colId xmlns:a16="http://schemas.microsoft.com/office/drawing/2014/main" val="2163388997"/>
                    </a:ext>
                  </a:extLst>
                </a:gridCol>
                <a:gridCol w="1282177">
                  <a:extLst>
                    <a:ext uri="{9D8B030D-6E8A-4147-A177-3AD203B41FA5}">
                      <a16:colId xmlns:a16="http://schemas.microsoft.com/office/drawing/2014/main" val="4125899326"/>
                    </a:ext>
                  </a:extLst>
                </a:gridCol>
              </a:tblGrid>
              <a:tr h="264166">
                <a:tc>
                  <a:txBody>
                    <a:bodyPr/>
                    <a:lstStyle/>
                    <a:p>
                      <a:r>
                        <a:rPr lang="en-US" sz="1100" dirty="0"/>
                        <a:t>Student Name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</a:t>
                      </a:r>
                      <a:endParaRPr lang="en-US" sz="1100" dirty="0">
                        <a:latin typeface="Bernard MT Condensed" panose="020508060609050204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Ww</a:t>
                      </a:r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64421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834686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174641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17404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090962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12767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80783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227475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269146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7093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39281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568970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915429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24367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293421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593979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498965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28310"/>
                  </a:ext>
                </a:extLst>
              </a:tr>
              <a:tr h="247397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053350"/>
                  </a:ext>
                </a:extLst>
              </a:tr>
            </a:tbl>
          </a:graphicData>
        </a:graphic>
      </p:graphicFrame>
      <p:sp>
        <p:nvSpPr>
          <p:cNvPr id="16" name="Hexagon 15">
            <a:extLst>
              <a:ext uri="{FF2B5EF4-FFF2-40B4-BE49-F238E27FC236}">
                <a16:creationId xmlns:a16="http://schemas.microsoft.com/office/drawing/2014/main" id="{8069988F-E0E8-4CCE-83BA-4EB4BD7CF40E}"/>
              </a:ext>
            </a:extLst>
          </p:cNvPr>
          <p:cNvSpPr/>
          <p:nvPr/>
        </p:nvSpPr>
        <p:spPr>
          <a:xfrm>
            <a:off x="10053658" y="457199"/>
            <a:ext cx="209550" cy="18415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90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E1444B-D7D1-4C92-A29E-DA0102C8F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912356"/>
              </p:ext>
            </p:extLst>
          </p:nvPr>
        </p:nvGraphicFramePr>
        <p:xfrm>
          <a:off x="6604482" y="5508626"/>
          <a:ext cx="4568825" cy="10287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1539875">
                  <a:extLst>
                    <a:ext uri="{9D8B030D-6E8A-4147-A177-3AD203B41FA5}">
                      <a16:colId xmlns:a16="http://schemas.microsoft.com/office/drawing/2014/main" val="350038566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0779675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283353512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344189337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051601316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012443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7488867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1736809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5745536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22124345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Playful Interventions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420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Letter: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333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7496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013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606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879834"/>
                  </a:ext>
                </a:extLst>
              </a:tr>
            </a:tbl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FDE50196-0E35-4BC7-BD33-42C315F27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46" y="5439571"/>
            <a:ext cx="3776028" cy="11668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 and Check: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has</a:t>
            </a:r>
            <a:r>
              <a:rPr kumimoji="0" lang="en-US" altLang="en-U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mastered the letters taught?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F84AD78E-3578-498F-991A-6FF945BB6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993" y="5690028"/>
            <a:ext cx="1758950" cy="3873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they completed all of the review lessons?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5921131D-B5C8-4349-8E73-37E9A9E8F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4" y="6153661"/>
            <a:ext cx="1169428" cy="37751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playful interventions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E8FF61F7-A496-41A4-A4F1-C530A3D6E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265" y="6153661"/>
            <a:ext cx="1419287" cy="36901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back and complete review lessons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1265" y="59064"/>
            <a:ext cx="770194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Mastery Sheet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BBA4B5-C240-430D-9764-6B3F9059E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675243"/>
              </p:ext>
            </p:extLst>
          </p:nvPr>
        </p:nvGraphicFramePr>
        <p:xfrm>
          <a:off x="287970" y="443707"/>
          <a:ext cx="11708560" cy="46264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3570">
                  <a:extLst>
                    <a:ext uri="{9D8B030D-6E8A-4147-A177-3AD203B41FA5}">
                      <a16:colId xmlns:a16="http://schemas.microsoft.com/office/drawing/2014/main" val="1908614043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3116175265"/>
                    </a:ext>
                  </a:extLst>
                </a:gridCol>
                <a:gridCol w="487856">
                  <a:extLst>
                    <a:ext uri="{9D8B030D-6E8A-4147-A177-3AD203B41FA5}">
                      <a16:colId xmlns:a16="http://schemas.microsoft.com/office/drawing/2014/main" val="2441312609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3300298188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2462362357"/>
                    </a:ext>
                  </a:extLst>
                </a:gridCol>
                <a:gridCol w="487856">
                  <a:extLst>
                    <a:ext uri="{9D8B030D-6E8A-4147-A177-3AD203B41FA5}">
                      <a16:colId xmlns:a16="http://schemas.microsoft.com/office/drawing/2014/main" val="1727083914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691525977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2741384754"/>
                    </a:ext>
                  </a:extLst>
                </a:gridCol>
                <a:gridCol w="487856">
                  <a:extLst>
                    <a:ext uri="{9D8B030D-6E8A-4147-A177-3AD203B41FA5}">
                      <a16:colId xmlns:a16="http://schemas.microsoft.com/office/drawing/2014/main" val="3305913010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2424403097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2535948126"/>
                    </a:ext>
                  </a:extLst>
                </a:gridCol>
                <a:gridCol w="487856">
                  <a:extLst>
                    <a:ext uri="{9D8B030D-6E8A-4147-A177-3AD203B41FA5}">
                      <a16:colId xmlns:a16="http://schemas.microsoft.com/office/drawing/2014/main" val="210371781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835527776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830435808"/>
                    </a:ext>
                  </a:extLst>
                </a:gridCol>
                <a:gridCol w="487856">
                  <a:extLst>
                    <a:ext uri="{9D8B030D-6E8A-4147-A177-3AD203B41FA5}">
                      <a16:colId xmlns:a16="http://schemas.microsoft.com/office/drawing/2014/main" val="864832635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221020221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3132265965"/>
                    </a:ext>
                  </a:extLst>
                </a:gridCol>
                <a:gridCol w="487856">
                  <a:extLst>
                    <a:ext uri="{9D8B030D-6E8A-4147-A177-3AD203B41FA5}">
                      <a16:colId xmlns:a16="http://schemas.microsoft.com/office/drawing/2014/main" val="131910934"/>
                    </a:ext>
                  </a:extLst>
                </a:gridCol>
                <a:gridCol w="487857">
                  <a:extLst>
                    <a:ext uri="{9D8B030D-6E8A-4147-A177-3AD203B41FA5}">
                      <a16:colId xmlns:a16="http://schemas.microsoft.com/office/drawing/2014/main" val="3728742495"/>
                    </a:ext>
                  </a:extLst>
                </a:gridCol>
                <a:gridCol w="1463570">
                  <a:extLst>
                    <a:ext uri="{9D8B030D-6E8A-4147-A177-3AD203B41FA5}">
                      <a16:colId xmlns:a16="http://schemas.microsoft.com/office/drawing/2014/main" val="4125899326"/>
                    </a:ext>
                  </a:extLst>
                </a:gridCol>
              </a:tblGrid>
              <a:tr h="242634">
                <a:tc>
                  <a:txBody>
                    <a:bodyPr/>
                    <a:lstStyle/>
                    <a:p>
                      <a:r>
                        <a:rPr lang="en-US" sz="1100" dirty="0"/>
                        <a:t>Student Name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Xx</a:t>
                      </a:r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Vv</a:t>
                      </a:r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6442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834686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17464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17404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090962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12767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80783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227475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269146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7093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3928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568970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915429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24367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29342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593979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498965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28310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053350"/>
                  </a:ext>
                </a:extLst>
              </a:tr>
            </a:tbl>
          </a:graphicData>
        </a:graphic>
      </p:graphicFrame>
      <p:sp>
        <p:nvSpPr>
          <p:cNvPr id="16" name="Hexagon 15">
            <a:extLst>
              <a:ext uri="{FF2B5EF4-FFF2-40B4-BE49-F238E27FC236}">
                <a16:creationId xmlns:a16="http://schemas.microsoft.com/office/drawing/2014/main" id="{8069988F-E0E8-4CCE-83BA-4EB4BD7CF40E}"/>
              </a:ext>
            </a:extLst>
          </p:cNvPr>
          <p:cNvSpPr/>
          <p:nvPr/>
        </p:nvSpPr>
        <p:spPr>
          <a:xfrm>
            <a:off x="11068532" y="443707"/>
            <a:ext cx="209550" cy="18415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5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E1444B-D7D1-4C92-A29E-DA0102C8F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093287"/>
              </p:ext>
            </p:extLst>
          </p:nvPr>
        </p:nvGraphicFramePr>
        <p:xfrm>
          <a:off x="6604482" y="5508626"/>
          <a:ext cx="4568825" cy="102870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539875">
                  <a:extLst>
                    <a:ext uri="{9D8B030D-6E8A-4147-A177-3AD203B41FA5}">
                      <a16:colId xmlns:a16="http://schemas.microsoft.com/office/drawing/2014/main" val="350038566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0779675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283353512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344189337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051601316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012443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7488867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1736809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5745536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22124345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Playful Interventions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420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333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7496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013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606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879834"/>
                  </a:ext>
                </a:extLst>
              </a:tr>
            </a:tbl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FDE50196-0E35-4BC7-BD33-42C315F27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46" y="5439571"/>
            <a:ext cx="3776028" cy="11668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 and Check: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has</a:t>
            </a:r>
            <a:r>
              <a:rPr kumimoji="0" lang="en-US" altLang="en-U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mastered the letters taught?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F84AD78E-3578-498F-991A-6FF945BB6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993" y="5690028"/>
            <a:ext cx="1758950" cy="3873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they completed all of the review lessons?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5921131D-B5C8-4349-8E73-37E9A9E8F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4" y="6153661"/>
            <a:ext cx="1169428" cy="37751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playful interventions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E8FF61F7-A496-41A4-A4F1-C530A3D6E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265" y="6153661"/>
            <a:ext cx="1419287" cy="36901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back and complete review lessons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1265" y="59064"/>
            <a:ext cx="770194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Mastery Sheet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BBA4B5-C240-430D-9764-6B3F9059E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462064"/>
              </p:ext>
            </p:extLst>
          </p:nvPr>
        </p:nvGraphicFramePr>
        <p:xfrm>
          <a:off x="287970" y="443707"/>
          <a:ext cx="11738382" cy="46264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7297">
                  <a:extLst>
                    <a:ext uri="{9D8B030D-6E8A-4147-A177-3AD203B41FA5}">
                      <a16:colId xmlns:a16="http://schemas.microsoft.com/office/drawing/2014/main" val="1908614043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3116175265"/>
                    </a:ext>
                  </a:extLst>
                </a:gridCol>
                <a:gridCol w="489098">
                  <a:extLst>
                    <a:ext uri="{9D8B030D-6E8A-4147-A177-3AD203B41FA5}">
                      <a16:colId xmlns:a16="http://schemas.microsoft.com/office/drawing/2014/main" val="2441312609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3300298188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2462362357"/>
                    </a:ext>
                  </a:extLst>
                </a:gridCol>
                <a:gridCol w="489098">
                  <a:extLst>
                    <a:ext uri="{9D8B030D-6E8A-4147-A177-3AD203B41FA5}">
                      <a16:colId xmlns:a16="http://schemas.microsoft.com/office/drawing/2014/main" val="1727083914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691525977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2741384754"/>
                    </a:ext>
                  </a:extLst>
                </a:gridCol>
                <a:gridCol w="489098">
                  <a:extLst>
                    <a:ext uri="{9D8B030D-6E8A-4147-A177-3AD203B41FA5}">
                      <a16:colId xmlns:a16="http://schemas.microsoft.com/office/drawing/2014/main" val="3305913010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2424403097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2535948126"/>
                    </a:ext>
                  </a:extLst>
                </a:gridCol>
                <a:gridCol w="489098">
                  <a:extLst>
                    <a:ext uri="{9D8B030D-6E8A-4147-A177-3AD203B41FA5}">
                      <a16:colId xmlns:a16="http://schemas.microsoft.com/office/drawing/2014/main" val="210371781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835527776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830435808"/>
                    </a:ext>
                  </a:extLst>
                </a:gridCol>
                <a:gridCol w="489098">
                  <a:extLst>
                    <a:ext uri="{9D8B030D-6E8A-4147-A177-3AD203B41FA5}">
                      <a16:colId xmlns:a16="http://schemas.microsoft.com/office/drawing/2014/main" val="864832635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221020221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3132265965"/>
                    </a:ext>
                  </a:extLst>
                </a:gridCol>
                <a:gridCol w="489098">
                  <a:extLst>
                    <a:ext uri="{9D8B030D-6E8A-4147-A177-3AD203B41FA5}">
                      <a16:colId xmlns:a16="http://schemas.microsoft.com/office/drawing/2014/main" val="131910934"/>
                    </a:ext>
                  </a:extLst>
                </a:gridCol>
                <a:gridCol w="489100">
                  <a:extLst>
                    <a:ext uri="{9D8B030D-6E8A-4147-A177-3AD203B41FA5}">
                      <a16:colId xmlns:a16="http://schemas.microsoft.com/office/drawing/2014/main" val="3728742495"/>
                    </a:ext>
                  </a:extLst>
                </a:gridCol>
                <a:gridCol w="1467297">
                  <a:extLst>
                    <a:ext uri="{9D8B030D-6E8A-4147-A177-3AD203B41FA5}">
                      <a16:colId xmlns:a16="http://schemas.microsoft.com/office/drawing/2014/main" val="4125899326"/>
                    </a:ext>
                  </a:extLst>
                </a:gridCol>
              </a:tblGrid>
              <a:tr h="242634">
                <a:tc>
                  <a:txBody>
                    <a:bodyPr/>
                    <a:lstStyle/>
                    <a:p>
                      <a:r>
                        <a:rPr lang="en-US" sz="1100" dirty="0"/>
                        <a:t>Student Name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</a:t>
                      </a:r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j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Kk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6442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834686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17464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17404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090962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12767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80783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227475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269146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7093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3928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568970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915429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24367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29342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593979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498965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28310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053350"/>
                  </a:ext>
                </a:extLst>
              </a:tr>
            </a:tbl>
          </a:graphicData>
        </a:graphic>
      </p:graphicFrame>
      <p:sp>
        <p:nvSpPr>
          <p:cNvPr id="16" name="Hexagon 15">
            <a:extLst>
              <a:ext uri="{FF2B5EF4-FFF2-40B4-BE49-F238E27FC236}">
                <a16:creationId xmlns:a16="http://schemas.microsoft.com/office/drawing/2014/main" id="{8069988F-E0E8-4CCE-83BA-4EB4BD7CF40E}"/>
              </a:ext>
            </a:extLst>
          </p:cNvPr>
          <p:cNvSpPr/>
          <p:nvPr/>
        </p:nvSpPr>
        <p:spPr>
          <a:xfrm>
            <a:off x="11278843" y="443707"/>
            <a:ext cx="209550" cy="18415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88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E1444B-D7D1-4C92-A29E-DA0102C8F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272520"/>
              </p:ext>
            </p:extLst>
          </p:nvPr>
        </p:nvGraphicFramePr>
        <p:xfrm>
          <a:off x="6604482" y="5508626"/>
          <a:ext cx="4568825" cy="102870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539875">
                  <a:extLst>
                    <a:ext uri="{9D8B030D-6E8A-4147-A177-3AD203B41FA5}">
                      <a16:colId xmlns:a16="http://schemas.microsoft.com/office/drawing/2014/main" val="350038566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0779675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283353512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344189337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051601316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012443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74888678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31736809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5745536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3722124345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Playful Interventions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420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Letter: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333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7496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013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606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879834"/>
                  </a:ext>
                </a:extLst>
              </a:tr>
            </a:tbl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FDE50196-0E35-4BC7-BD33-42C315F27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46" y="5439571"/>
            <a:ext cx="3776028" cy="11668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 and Check: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has</a:t>
            </a:r>
            <a:r>
              <a:rPr kumimoji="0" lang="en-US" altLang="en-U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mastered the letters taught?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F84AD78E-3578-498F-991A-6FF945BB6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993" y="5690028"/>
            <a:ext cx="1758950" cy="3873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they completed all of the review lessons?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5921131D-B5C8-4349-8E73-37E9A9E8F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4" y="6153661"/>
            <a:ext cx="1169428" cy="37751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playful interventions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E8FF61F7-A496-41A4-A4F1-C530A3D6E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265" y="6153661"/>
            <a:ext cx="1419287" cy="36901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back and complete review lessons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569F057-3517-4F1A-95EF-1A662B2E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1265" y="59064"/>
            <a:ext cx="770194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Mastery Sheet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076938F-3405-4049-8AD9-AA5485D42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40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627D35-7069-40A7-B8CB-8A6565625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859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BBA4B5-C240-430D-9764-6B3F9059E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11455"/>
              </p:ext>
            </p:extLst>
          </p:nvPr>
        </p:nvGraphicFramePr>
        <p:xfrm>
          <a:off x="287970" y="443707"/>
          <a:ext cx="11738376" cy="46264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6396">
                  <a:extLst>
                    <a:ext uri="{9D8B030D-6E8A-4147-A177-3AD203B41FA5}">
                      <a16:colId xmlns:a16="http://schemas.microsoft.com/office/drawing/2014/main" val="1908614043"/>
                    </a:ext>
                  </a:extLst>
                </a:gridCol>
                <a:gridCol w="652133">
                  <a:extLst>
                    <a:ext uri="{9D8B030D-6E8A-4147-A177-3AD203B41FA5}">
                      <a16:colId xmlns:a16="http://schemas.microsoft.com/office/drawing/2014/main" val="3116175265"/>
                    </a:ext>
                  </a:extLst>
                </a:gridCol>
                <a:gridCol w="652130">
                  <a:extLst>
                    <a:ext uri="{9D8B030D-6E8A-4147-A177-3AD203B41FA5}">
                      <a16:colId xmlns:a16="http://schemas.microsoft.com/office/drawing/2014/main" val="2441312609"/>
                    </a:ext>
                  </a:extLst>
                </a:gridCol>
                <a:gridCol w="652133">
                  <a:extLst>
                    <a:ext uri="{9D8B030D-6E8A-4147-A177-3AD203B41FA5}">
                      <a16:colId xmlns:a16="http://schemas.microsoft.com/office/drawing/2014/main" val="3300298188"/>
                    </a:ext>
                  </a:extLst>
                </a:gridCol>
                <a:gridCol w="652133">
                  <a:extLst>
                    <a:ext uri="{9D8B030D-6E8A-4147-A177-3AD203B41FA5}">
                      <a16:colId xmlns:a16="http://schemas.microsoft.com/office/drawing/2014/main" val="2462362357"/>
                    </a:ext>
                  </a:extLst>
                </a:gridCol>
                <a:gridCol w="652130">
                  <a:extLst>
                    <a:ext uri="{9D8B030D-6E8A-4147-A177-3AD203B41FA5}">
                      <a16:colId xmlns:a16="http://schemas.microsoft.com/office/drawing/2014/main" val="1727083914"/>
                    </a:ext>
                  </a:extLst>
                </a:gridCol>
                <a:gridCol w="652133">
                  <a:extLst>
                    <a:ext uri="{9D8B030D-6E8A-4147-A177-3AD203B41FA5}">
                      <a16:colId xmlns:a16="http://schemas.microsoft.com/office/drawing/2014/main" val="691525977"/>
                    </a:ext>
                  </a:extLst>
                </a:gridCol>
                <a:gridCol w="652133">
                  <a:extLst>
                    <a:ext uri="{9D8B030D-6E8A-4147-A177-3AD203B41FA5}">
                      <a16:colId xmlns:a16="http://schemas.microsoft.com/office/drawing/2014/main" val="2741384754"/>
                    </a:ext>
                  </a:extLst>
                </a:gridCol>
                <a:gridCol w="652130">
                  <a:extLst>
                    <a:ext uri="{9D8B030D-6E8A-4147-A177-3AD203B41FA5}">
                      <a16:colId xmlns:a16="http://schemas.microsoft.com/office/drawing/2014/main" val="3305913010"/>
                    </a:ext>
                  </a:extLst>
                </a:gridCol>
                <a:gridCol w="652133">
                  <a:extLst>
                    <a:ext uri="{9D8B030D-6E8A-4147-A177-3AD203B41FA5}">
                      <a16:colId xmlns:a16="http://schemas.microsoft.com/office/drawing/2014/main" val="2424403097"/>
                    </a:ext>
                  </a:extLst>
                </a:gridCol>
                <a:gridCol w="652133">
                  <a:extLst>
                    <a:ext uri="{9D8B030D-6E8A-4147-A177-3AD203B41FA5}">
                      <a16:colId xmlns:a16="http://schemas.microsoft.com/office/drawing/2014/main" val="2535948126"/>
                    </a:ext>
                  </a:extLst>
                </a:gridCol>
                <a:gridCol w="652130">
                  <a:extLst>
                    <a:ext uri="{9D8B030D-6E8A-4147-A177-3AD203B41FA5}">
                      <a16:colId xmlns:a16="http://schemas.microsoft.com/office/drawing/2014/main" val="210371781"/>
                    </a:ext>
                  </a:extLst>
                </a:gridCol>
                <a:gridCol w="652133">
                  <a:extLst>
                    <a:ext uri="{9D8B030D-6E8A-4147-A177-3AD203B41FA5}">
                      <a16:colId xmlns:a16="http://schemas.microsoft.com/office/drawing/2014/main" val="835527776"/>
                    </a:ext>
                  </a:extLst>
                </a:gridCol>
                <a:gridCol w="1956396">
                  <a:extLst>
                    <a:ext uri="{9D8B030D-6E8A-4147-A177-3AD203B41FA5}">
                      <a16:colId xmlns:a16="http://schemas.microsoft.com/office/drawing/2014/main" val="4125899326"/>
                    </a:ext>
                  </a:extLst>
                </a:gridCol>
              </a:tblGrid>
              <a:tr h="242634">
                <a:tc>
                  <a:txBody>
                    <a:bodyPr/>
                    <a:lstStyle/>
                    <a:p>
                      <a:r>
                        <a:rPr lang="en-US" sz="1100" dirty="0"/>
                        <a:t>Student Name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</a:t>
                      </a:r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</a:t>
                      </a:r>
                      <a:endParaRPr lang="en-US" sz="11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6442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834686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17464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17404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090962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12767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80783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227475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269146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7093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3928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568970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915429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24367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293421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593979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498965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28310"/>
                  </a:ext>
                </a:extLst>
              </a:tr>
              <a:tr h="242634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053350"/>
                  </a:ext>
                </a:extLst>
              </a:tr>
            </a:tbl>
          </a:graphicData>
        </a:graphic>
      </p:graphicFrame>
      <p:sp>
        <p:nvSpPr>
          <p:cNvPr id="16" name="Hexagon 15">
            <a:extLst>
              <a:ext uri="{FF2B5EF4-FFF2-40B4-BE49-F238E27FC236}">
                <a16:creationId xmlns:a16="http://schemas.microsoft.com/office/drawing/2014/main" id="{8069988F-E0E8-4CCE-83BA-4EB4BD7CF40E}"/>
              </a:ext>
            </a:extLst>
          </p:cNvPr>
          <p:cNvSpPr/>
          <p:nvPr/>
        </p:nvSpPr>
        <p:spPr>
          <a:xfrm>
            <a:off x="10963757" y="443707"/>
            <a:ext cx="209550" cy="18415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91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4254</Words>
  <Application>Microsoft Office PowerPoint</Application>
  <PresentationFormat>Widescreen</PresentationFormat>
  <Paragraphs>3664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Abadi</vt:lpstr>
      <vt:lpstr>Arial</vt:lpstr>
      <vt:lpstr>Bernard MT Condensed</vt:lpstr>
      <vt:lpstr>Calibri</vt:lpstr>
      <vt:lpstr>Calibri Light</vt:lpstr>
      <vt:lpstr>Century Gothic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Aielli, Maria [School of Education]</dc:creator>
  <cp:lastModifiedBy>Aielli, Maria [School of Education]</cp:lastModifiedBy>
  <cp:revision>8</cp:revision>
  <dcterms:created xsi:type="dcterms:W3CDTF">2022-09-16T13:19:43Z</dcterms:created>
  <dcterms:modified xsi:type="dcterms:W3CDTF">2024-08-28T13:34:53Z</dcterms:modified>
</cp:coreProperties>
</file>