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AE55C-64AD-4A6B-97CF-404BDDD16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3DBE6-8B2D-4316-899E-44B94570D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0BD4F-EACA-45C7-BA60-E6007A16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72FE6-D3D8-47B9-89F5-DFA80514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3C085-F4D6-489A-A22E-087BA74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6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DDC8-29C8-4091-84C0-E9AC9B1C5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32B63-F49F-435D-A68E-B9CDB5801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CBD88-FA5D-447C-BF9F-9361CE2EF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5591C-2CCF-4366-AF23-C61A1FD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631BD-6CFB-41FE-B90B-0E9A3D21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8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C4832-88C1-4DC7-8F0C-193CBCED2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E709F-4D83-4121-886D-62070C59F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0DA3F-866C-4560-8829-FA39FEBE6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A33AB-F8D8-475D-ABD7-A5DE456B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1EB12-4DDD-4E00-B157-CB1E6BD7E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9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A9239-5A64-4073-BCCA-78BC5A5C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FBA7-7E96-4D97-89CC-109844AC9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B290-E995-4AEF-8A30-FD2C6469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5222-3114-4405-BE64-7C77C1C5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DBF91-14C4-437E-82EB-57D06A67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20B1-E754-4156-BA74-392D9A5EC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080DB-1AD4-4DB3-9E17-8A219C058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C5C6F-22D4-49EC-AEF4-38D57671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0DA1F-8948-425D-979E-ABBB2405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444E4-4340-409F-AD50-3865C9E6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3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DF7A0-1DA9-468D-953E-417414D8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B611-099A-4D6B-B8CA-3D104F0E4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258F0-F111-4B94-93D7-3641B8933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E457B-2191-4739-BC1A-E51D21FC5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7617C-E3C5-4212-933D-C40BEECC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B3D3D-F99E-4B42-BD6F-3E12AECD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0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4651-C7A0-47B7-B674-1367BA9C9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7C8FB-C96C-40A5-A4F5-A4878D384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315E9-C9B4-46DF-8C59-0F7CB7404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DC297-FF1C-45B8-8486-2E9DC1C04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D3DEE4-E8D7-417A-93A1-D9DA0B8A7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6746D0-AE26-4348-BE66-2C91D50B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7B0A5-C200-4AF8-80A4-9AB4624C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9A26CC-3780-4F73-9929-A4017C00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2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E2DC-2939-4AC5-83EA-0F6A676B3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849A76-0A53-453F-B0FF-87940FB4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715D0-4780-4A1A-8013-4602EC705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431DD-9BAE-43FD-894F-8562B7AD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6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D7AAA-8E62-4030-AA60-262169A5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7B15C-2CA8-4CF9-9F11-585DD182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686ED-D7BF-410B-9A6D-3F22A97A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6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65F34-B5F2-40AE-A409-97548F95C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623B6-1B4C-4722-A964-74CCA5F76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200D8-3090-4B47-85C0-1C215FAF7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B0086-B4B2-45CE-A7DF-E1C7112C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0D4C3-E069-4FA1-A9FD-FF85CBC0F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37EDB-6301-470C-9FA5-F7431C886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1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1F12-8AAA-4283-B6B3-6EB7A6E5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18049E-A731-41B6-9692-149F7CF65B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545CE-2A63-4047-86A5-26E311F8B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C0394-2C4E-4661-954D-A9F63F4B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3941B-BCD2-4BE4-BC70-A4879E4C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D8F5C-0DCF-4F58-80D6-75EB2527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5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25FE0-7F01-4491-A53C-1C73FEC8E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32F0C-44F9-4A1E-807E-A6DD741B3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68D14-A8D4-4D92-8567-A35CA393C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B75A-D5CE-4322-9F1F-E51B5A02DC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47DB7-165F-4446-82D5-B22565EB1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7B83-438C-4A61-BB18-30BC402EE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DEAD94-10AE-4A08-9667-8B6255E2BB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725350"/>
              </p:ext>
            </p:extLst>
          </p:nvPr>
        </p:nvGraphicFramePr>
        <p:xfrm>
          <a:off x="517251" y="1013791"/>
          <a:ext cx="11290438" cy="1559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1726">
                  <a:extLst>
                    <a:ext uri="{9D8B030D-6E8A-4147-A177-3AD203B41FA5}">
                      <a16:colId xmlns:a16="http://schemas.microsoft.com/office/drawing/2014/main" val="1775262644"/>
                    </a:ext>
                  </a:extLst>
                </a:gridCol>
                <a:gridCol w="7158712">
                  <a:extLst>
                    <a:ext uri="{9D8B030D-6E8A-4147-A177-3AD203B41FA5}">
                      <a16:colId xmlns:a16="http://schemas.microsoft.com/office/drawing/2014/main" val="213737951"/>
                    </a:ext>
                  </a:extLst>
                </a:gridCol>
              </a:tblGrid>
              <a:tr h="175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BOOK (Practice and Play Lessons)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 SKILL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1936661"/>
                  </a:ext>
                </a:extLst>
              </a:tr>
              <a:tr h="262003">
                <a:tc>
                  <a:txBody>
                    <a:bodyPr/>
                    <a:lstStyle/>
                    <a:p>
                      <a:pPr marL="228600" marR="0" lvl="0" indent="-2286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TOCM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Blending Compound Words, Segmenting Compound Words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617474"/>
                  </a:ext>
                </a:extLst>
              </a:tr>
              <a:tr h="17531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2. ASHZ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Blending Syllables (2-3)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357212"/>
                  </a:ext>
                </a:extLst>
              </a:tr>
              <a:tr h="17531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3. IDNL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Segmenting Syllables (2-3)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984165"/>
                  </a:ext>
                </a:extLst>
              </a:tr>
              <a:tr h="17531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4. EBWU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Blending Onset and Rime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77009"/>
                  </a:ext>
                </a:extLst>
              </a:tr>
              <a:tr h="17531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5. XFVR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Segmenting Onset and Rime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335092"/>
                  </a:ext>
                </a:extLst>
              </a:tr>
              <a:tr h="17531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6. JKPQ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Isolating Initial Sounds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146829"/>
                  </a:ext>
                </a:extLst>
              </a:tr>
              <a:tr h="17531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7. GY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Blending and Segmenting 2-3 Phonemes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39166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40C069-DFF2-407B-8799-E02B4770F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641824"/>
              </p:ext>
            </p:extLst>
          </p:nvPr>
        </p:nvGraphicFramePr>
        <p:xfrm>
          <a:off x="517251" y="2837146"/>
          <a:ext cx="11290438" cy="3737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095">
                  <a:extLst>
                    <a:ext uri="{9D8B030D-6E8A-4147-A177-3AD203B41FA5}">
                      <a16:colId xmlns:a16="http://schemas.microsoft.com/office/drawing/2014/main" val="1105219302"/>
                    </a:ext>
                  </a:extLst>
                </a:gridCol>
                <a:gridCol w="550984">
                  <a:extLst>
                    <a:ext uri="{9D8B030D-6E8A-4147-A177-3AD203B41FA5}">
                      <a16:colId xmlns:a16="http://schemas.microsoft.com/office/drawing/2014/main" val="3418246526"/>
                    </a:ext>
                  </a:extLst>
                </a:gridCol>
                <a:gridCol w="416031">
                  <a:extLst>
                    <a:ext uri="{9D8B030D-6E8A-4147-A177-3AD203B41FA5}">
                      <a16:colId xmlns:a16="http://schemas.microsoft.com/office/drawing/2014/main" val="955984127"/>
                    </a:ext>
                  </a:extLst>
                </a:gridCol>
                <a:gridCol w="379929">
                  <a:extLst>
                    <a:ext uri="{9D8B030D-6E8A-4147-A177-3AD203B41FA5}">
                      <a16:colId xmlns:a16="http://schemas.microsoft.com/office/drawing/2014/main" val="1195942412"/>
                    </a:ext>
                  </a:extLst>
                </a:gridCol>
                <a:gridCol w="466746">
                  <a:extLst>
                    <a:ext uri="{9D8B030D-6E8A-4147-A177-3AD203B41FA5}">
                      <a16:colId xmlns:a16="http://schemas.microsoft.com/office/drawing/2014/main" val="515654566"/>
                    </a:ext>
                  </a:extLst>
                </a:gridCol>
                <a:gridCol w="446976">
                  <a:extLst>
                    <a:ext uri="{9D8B030D-6E8A-4147-A177-3AD203B41FA5}">
                      <a16:colId xmlns:a16="http://schemas.microsoft.com/office/drawing/2014/main" val="2737310491"/>
                    </a:ext>
                  </a:extLst>
                </a:gridCol>
                <a:gridCol w="407436">
                  <a:extLst>
                    <a:ext uri="{9D8B030D-6E8A-4147-A177-3AD203B41FA5}">
                      <a16:colId xmlns:a16="http://schemas.microsoft.com/office/drawing/2014/main" val="3371142318"/>
                    </a:ext>
                  </a:extLst>
                </a:gridCol>
                <a:gridCol w="302568">
                  <a:extLst>
                    <a:ext uri="{9D8B030D-6E8A-4147-A177-3AD203B41FA5}">
                      <a16:colId xmlns:a16="http://schemas.microsoft.com/office/drawing/2014/main" val="3836054706"/>
                    </a:ext>
                  </a:extLst>
                </a:gridCol>
                <a:gridCol w="344687">
                  <a:extLst>
                    <a:ext uri="{9D8B030D-6E8A-4147-A177-3AD203B41FA5}">
                      <a16:colId xmlns:a16="http://schemas.microsoft.com/office/drawing/2014/main" val="55493126"/>
                    </a:ext>
                  </a:extLst>
                </a:gridCol>
                <a:gridCol w="383368">
                  <a:extLst>
                    <a:ext uri="{9D8B030D-6E8A-4147-A177-3AD203B41FA5}">
                      <a16:colId xmlns:a16="http://schemas.microsoft.com/office/drawing/2014/main" val="2927902066"/>
                    </a:ext>
                  </a:extLst>
                </a:gridCol>
                <a:gridCol w="337811">
                  <a:extLst>
                    <a:ext uri="{9D8B030D-6E8A-4147-A177-3AD203B41FA5}">
                      <a16:colId xmlns:a16="http://schemas.microsoft.com/office/drawing/2014/main" val="3630957072"/>
                    </a:ext>
                  </a:extLst>
                </a:gridCol>
                <a:gridCol w="337811">
                  <a:extLst>
                    <a:ext uri="{9D8B030D-6E8A-4147-A177-3AD203B41FA5}">
                      <a16:colId xmlns:a16="http://schemas.microsoft.com/office/drawing/2014/main" val="3324742598"/>
                    </a:ext>
                  </a:extLst>
                </a:gridCol>
                <a:gridCol w="337811">
                  <a:extLst>
                    <a:ext uri="{9D8B030D-6E8A-4147-A177-3AD203B41FA5}">
                      <a16:colId xmlns:a16="http://schemas.microsoft.com/office/drawing/2014/main" val="2959543276"/>
                    </a:ext>
                  </a:extLst>
                </a:gridCol>
                <a:gridCol w="306866">
                  <a:extLst>
                    <a:ext uri="{9D8B030D-6E8A-4147-A177-3AD203B41FA5}">
                      <a16:colId xmlns:a16="http://schemas.microsoft.com/office/drawing/2014/main" val="3832374761"/>
                    </a:ext>
                  </a:extLst>
                </a:gridCol>
                <a:gridCol w="304287">
                  <a:extLst>
                    <a:ext uri="{9D8B030D-6E8A-4147-A177-3AD203B41FA5}">
                      <a16:colId xmlns:a16="http://schemas.microsoft.com/office/drawing/2014/main" val="3653149727"/>
                    </a:ext>
                  </a:extLst>
                </a:gridCol>
                <a:gridCol w="373912">
                  <a:extLst>
                    <a:ext uri="{9D8B030D-6E8A-4147-A177-3AD203B41FA5}">
                      <a16:colId xmlns:a16="http://schemas.microsoft.com/office/drawing/2014/main" val="2107549116"/>
                    </a:ext>
                  </a:extLst>
                </a:gridCol>
                <a:gridCol w="337811">
                  <a:extLst>
                    <a:ext uri="{9D8B030D-6E8A-4147-A177-3AD203B41FA5}">
                      <a16:colId xmlns:a16="http://schemas.microsoft.com/office/drawing/2014/main" val="2060341625"/>
                    </a:ext>
                  </a:extLst>
                </a:gridCol>
                <a:gridCol w="337811">
                  <a:extLst>
                    <a:ext uri="{9D8B030D-6E8A-4147-A177-3AD203B41FA5}">
                      <a16:colId xmlns:a16="http://schemas.microsoft.com/office/drawing/2014/main" val="781247029"/>
                    </a:ext>
                  </a:extLst>
                </a:gridCol>
                <a:gridCol w="337811">
                  <a:extLst>
                    <a:ext uri="{9D8B030D-6E8A-4147-A177-3AD203B41FA5}">
                      <a16:colId xmlns:a16="http://schemas.microsoft.com/office/drawing/2014/main" val="4090999333"/>
                    </a:ext>
                  </a:extLst>
                </a:gridCol>
                <a:gridCol w="391104">
                  <a:extLst>
                    <a:ext uri="{9D8B030D-6E8A-4147-A177-3AD203B41FA5}">
                      <a16:colId xmlns:a16="http://schemas.microsoft.com/office/drawing/2014/main" val="849797805"/>
                    </a:ext>
                  </a:extLst>
                </a:gridCol>
                <a:gridCol w="382508">
                  <a:extLst>
                    <a:ext uri="{9D8B030D-6E8A-4147-A177-3AD203B41FA5}">
                      <a16:colId xmlns:a16="http://schemas.microsoft.com/office/drawing/2014/main" val="3950060184"/>
                    </a:ext>
                  </a:extLst>
                </a:gridCol>
                <a:gridCol w="379929">
                  <a:extLst>
                    <a:ext uri="{9D8B030D-6E8A-4147-A177-3AD203B41FA5}">
                      <a16:colId xmlns:a16="http://schemas.microsoft.com/office/drawing/2014/main" val="968382886"/>
                    </a:ext>
                  </a:extLst>
                </a:gridCol>
                <a:gridCol w="409155">
                  <a:extLst>
                    <a:ext uri="{9D8B030D-6E8A-4147-A177-3AD203B41FA5}">
                      <a16:colId xmlns:a16="http://schemas.microsoft.com/office/drawing/2014/main" val="3273434271"/>
                    </a:ext>
                  </a:extLst>
                </a:gridCol>
                <a:gridCol w="386806">
                  <a:extLst>
                    <a:ext uri="{9D8B030D-6E8A-4147-A177-3AD203B41FA5}">
                      <a16:colId xmlns:a16="http://schemas.microsoft.com/office/drawing/2014/main" val="3431614925"/>
                    </a:ext>
                  </a:extLst>
                </a:gridCol>
                <a:gridCol w="386806">
                  <a:extLst>
                    <a:ext uri="{9D8B030D-6E8A-4147-A177-3AD203B41FA5}">
                      <a16:colId xmlns:a16="http://schemas.microsoft.com/office/drawing/2014/main" val="2695813893"/>
                    </a:ext>
                  </a:extLst>
                </a:gridCol>
                <a:gridCol w="423767">
                  <a:extLst>
                    <a:ext uri="{9D8B030D-6E8A-4147-A177-3AD203B41FA5}">
                      <a16:colId xmlns:a16="http://schemas.microsoft.com/office/drawing/2014/main" val="3113844890"/>
                    </a:ext>
                  </a:extLst>
                </a:gridCol>
                <a:gridCol w="386806">
                  <a:extLst>
                    <a:ext uri="{9D8B030D-6E8A-4147-A177-3AD203B41FA5}">
                      <a16:colId xmlns:a16="http://schemas.microsoft.com/office/drawing/2014/main" val="2145592097"/>
                    </a:ext>
                  </a:extLst>
                </a:gridCol>
                <a:gridCol w="386806">
                  <a:extLst>
                    <a:ext uri="{9D8B030D-6E8A-4147-A177-3AD203B41FA5}">
                      <a16:colId xmlns:a16="http://schemas.microsoft.com/office/drawing/2014/main" val="1207210920"/>
                    </a:ext>
                  </a:extLst>
                </a:gridCol>
              </a:tblGrid>
              <a:tr h="480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Blend Compound Words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Segment Compound Words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Blend 2-3 Syllables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Segment 2-3 syllables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Blend Onset and Rime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Segment Onset and Rime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Isolating Initial Sounds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Blend 2-3 Phonemes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Segment 2-3 Phonemes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34213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8431579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114192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5543242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3466882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754121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2102540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2480975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4835812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8823772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391896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6117465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996970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235853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057067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43385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743606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987436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4446453"/>
                  </a:ext>
                </a:extLst>
              </a:tr>
              <a:tr h="170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812368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D701D607-8D07-4C5A-9A28-A40B4A7A2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07" y="293643"/>
            <a:ext cx="1076034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PA Mastery Tracking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During the Practice and Play Lessons track mastery of PA skills. If students can respond to verbal prompts without teacher modeling first, then put a check to indicate they have responded correctly. After three correct responses, a PA skill is considered mastered.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7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7A5F-62CA-43A5-AA6C-284C3B1A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BE2FA-67E8-455E-A216-43EF50685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58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551" y="1139513"/>
          <a:ext cx="11377838" cy="519158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660919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1897870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429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Student Name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" y="69989"/>
            <a:ext cx="11586221" cy="106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Sounds Student Mastery Sheet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*Mastery: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is able </a:t>
            </a:r>
            <a:r>
              <a:rPr lang="en-US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the letter sound on 3 separate occasions correctly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teacher prompts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16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551" y="1139513"/>
          <a:ext cx="11377838" cy="519158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660919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1897870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429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Student Name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Zz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" y="69989"/>
            <a:ext cx="11586221" cy="106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Sounds Student Mastery Sheet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*Mastery: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is able </a:t>
            </a:r>
            <a:r>
              <a:rPr lang="en-US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the letter sound on 3 separate occasions correctly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teacher prompts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39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551" y="1139513"/>
          <a:ext cx="11377838" cy="519158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660919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1897870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429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Student Name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" y="69989"/>
            <a:ext cx="11586221" cy="106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Sounds Student Mastery Sheet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*Mastery: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is able </a:t>
            </a:r>
            <a:r>
              <a:rPr lang="en-US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the letter sound on 3 separate occasions correctly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teacher prompts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8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551" y="1139513"/>
          <a:ext cx="11377838" cy="519158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660919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1897870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429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Student Name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" y="69989"/>
            <a:ext cx="11586221" cy="106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Sounds Student Mastery Sheet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*Mastery: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is able </a:t>
            </a:r>
            <a:r>
              <a:rPr lang="en-US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the letter sound on 3 separate occasions correctly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teacher prompts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9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551" y="1139513"/>
          <a:ext cx="11377838" cy="519158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660919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1897870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429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Student Name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" y="69989"/>
            <a:ext cx="11586221" cy="106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Sounds Student Mastery Sheet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*Mastery: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is able </a:t>
            </a:r>
            <a:r>
              <a:rPr lang="en-US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the letter sound on 3 separate occasions correctly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teacher prompts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2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551" y="1139513"/>
          <a:ext cx="11377838" cy="519158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660919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1897870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429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Student Name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Jj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Qq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" y="69989"/>
            <a:ext cx="11586221" cy="106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Sounds Student Mastery Sheet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*Mastery: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is able </a:t>
            </a:r>
            <a:r>
              <a:rPr lang="en-US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the letter sound on 3 separate occasions correctly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teacher prompts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78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0877" y="1179712"/>
          <a:ext cx="7582106" cy="519158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890585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630541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632622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479383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785861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1897870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4296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Student Name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60" y="69989"/>
            <a:ext cx="11586221" cy="106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Sounds Student Mastery Sheet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*Mastery: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is able </a:t>
            </a:r>
            <a:r>
              <a:rPr lang="en-US" alt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the letter sound on 3 separate occasions correctly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teacher prompts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8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C27A-A3D5-46F9-B6B6-C622090F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D4400-3A54-42F3-91A9-6CA27C789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3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2933"/>
              </p:ext>
            </p:extLst>
          </p:nvPr>
        </p:nvGraphicFramePr>
        <p:xfrm>
          <a:off x="340360" y="864705"/>
          <a:ext cx="11586221" cy="449857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43611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481468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612295937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1455549784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396052742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502647153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643816146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122538717"/>
                    </a:ext>
                  </a:extLst>
                </a:gridCol>
                <a:gridCol w="1449173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372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218955"/>
              </p:ext>
            </p:extLst>
          </p:nvPr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16" y="127697"/>
            <a:ext cx="1183809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 NAMES Student Mastery Shee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*Mastery: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is able </a:t>
            </a:r>
            <a:r>
              <a:rPr lang="en-US" altLang="en-US" sz="9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the letter on 3 separate occasions correctly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pointing to the letter when prompted (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A?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given a choice between 2 or more different letters)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naming the letter when prompted (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letter is this?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85E937A5-DE41-4FF8-811C-6A233B92673A}"/>
              </a:ext>
            </a:extLst>
          </p:cNvPr>
          <p:cNvSpPr/>
          <p:nvPr/>
        </p:nvSpPr>
        <p:spPr>
          <a:xfrm>
            <a:off x="11068532" y="925013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8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969123"/>
              </p:ext>
            </p:extLst>
          </p:nvPr>
        </p:nvGraphicFramePr>
        <p:xfrm>
          <a:off x="278296" y="396957"/>
          <a:ext cx="11648292" cy="496632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51344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484047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612295937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1455549784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396052742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502647153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643816146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122538717"/>
                    </a:ext>
                  </a:extLst>
                </a:gridCol>
                <a:gridCol w="1456936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41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Zz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667945"/>
              </p:ext>
            </p:extLst>
          </p:nvPr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9103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85E937A5-DE41-4FF8-811C-6A233B92673A}"/>
              </a:ext>
            </a:extLst>
          </p:cNvPr>
          <p:cNvSpPr/>
          <p:nvPr/>
        </p:nvSpPr>
        <p:spPr>
          <a:xfrm>
            <a:off x="11068532" y="925013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6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922778"/>
              </p:ext>
            </p:extLst>
          </p:nvPr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13995"/>
              </p:ext>
            </p:extLst>
          </p:nvPr>
        </p:nvGraphicFramePr>
        <p:xfrm>
          <a:off x="287970" y="443707"/>
          <a:ext cx="11648930" cy="4626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4893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830435808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864832635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21020221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132265965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131910934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728742495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163515911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1450526498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163388997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1783127474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2016708401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1288916767"/>
                    </a:ext>
                  </a:extLst>
                </a:gridCol>
                <a:gridCol w="1164893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42634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</a:t>
                      </a:r>
                      <a:endParaRPr lang="en-US" sz="1100" dirty="0">
                        <a:latin typeface="Bernard MT Condensed" panose="020508060609050204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i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1278843" y="443707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1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414522"/>
              </p:ext>
            </p:extLst>
          </p:nvPr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557011"/>
              </p:ext>
            </p:extLst>
          </p:nvPr>
        </p:nvGraphicFramePr>
        <p:xfrm>
          <a:off x="287970" y="443707"/>
          <a:ext cx="11539600" cy="4717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2177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830435808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864832635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21020221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132265965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131910934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728742495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163515911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1450526498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163388997"/>
                    </a:ext>
                  </a:extLst>
                </a:gridCol>
                <a:gridCol w="1282177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64166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</a:t>
                      </a:r>
                      <a:endParaRPr lang="en-US" sz="1100" dirty="0">
                        <a:latin typeface="Bernard MT Condensed" panose="020508060609050204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Ww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0053658" y="457199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90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912356"/>
              </p:ext>
            </p:extLst>
          </p:nvPr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Letter: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675243"/>
              </p:ext>
            </p:extLst>
          </p:nvPr>
        </p:nvGraphicFramePr>
        <p:xfrm>
          <a:off x="287970" y="443707"/>
          <a:ext cx="11708560" cy="4626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3570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830435808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864832635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21020221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3132265965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131910934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3728742495"/>
                    </a:ext>
                  </a:extLst>
                </a:gridCol>
                <a:gridCol w="1463570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42634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Xx</a:t>
                      </a:r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Vv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1068532" y="443707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5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093287"/>
              </p:ext>
            </p:extLst>
          </p:nvPr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62064"/>
              </p:ext>
            </p:extLst>
          </p:nvPr>
        </p:nvGraphicFramePr>
        <p:xfrm>
          <a:off x="287970" y="443707"/>
          <a:ext cx="11738382" cy="4626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7297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830435808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864832635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21020221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3132265965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131910934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3728742495"/>
                    </a:ext>
                  </a:extLst>
                </a:gridCol>
                <a:gridCol w="1467297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42634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</a:t>
                      </a:r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Kk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1278843" y="443707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88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72520"/>
              </p:ext>
            </p:extLst>
          </p:nvPr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1455"/>
              </p:ext>
            </p:extLst>
          </p:nvPr>
        </p:nvGraphicFramePr>
        <p:xfrm>
          <a:off x="287970" y="443707"/>
          <a:ext cx="11738376" cy="4626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56396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1956396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42634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  <a:endParaRPr lang="en-US" sz="11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</a:t>
                      </a:r>
                      <a:endParaRPr lang="en-US" sz="11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0963757" y="443707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9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4254</Words>
  <Application>Microsoft Office PowerPoint</Application>
  <PresentationFormat>Widescreen</PresentationFormat>
  <Paragraphs>3664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Abadi</vt:lpstr>
      <vt:lpstr>Arial</vt:lpstr>
      <vt:lpstr>Bernard MT Condensed</vt:lpstr>
      <vt:lpstr>Calibri</vt:lpstr>
      <vt:lpstr>Calibri Light</vt:lpstr>
      <vt:lpstr>Century Gothic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Aielli, Maria [School of Education]</dc:creator>
  <cp:lastModifiedBy>Aielli, Maria [School of Education]</cp:lastModifiedBy>
  <cp:revision>8</cp:revision>
  <dcterms:created xsi:type="dcterms:W3CDTF">2022-09-16T13:19:43Z</dcterms:created>
  <dcterms:modified xsi:type="dcterms:W3CDTF">2024-08-28T13:34:53Z</dcterms:modified>
</cp:coreProperties>
</file>