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1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8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4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5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9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3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2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0A910-91E9-4C9A-B0B8-191778B9DAB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BC42-12AF-4835-A018-4D961387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0A4B72-5A61-4DB8-9340-C65AC67A6C13}"/>
              </a:ext>
            </a:extLst>
          </p:cNvPr>
          <p:cNvSpPr txBox="1"/>
          <p:nvPr/>
        </p:nvSpPr>
        <p:spPr>
          <a:xfrm>
            <a:off x="1578106" y="64981"/>
            <a:ext cx="5601853" cy="1224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Unit:                                                                                    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Book:</a:t>
            </a: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Materials Needed: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and whiteboard or chart paper to create shared writing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381 write free clipart | Public domain vectors">
            <a:extLst>
              <a:ext uri="{FF2B5EF4-FFF2-40B4-BE49-F238E27FC236}">
                <a16:creationId xmlns:a16="http://schemas.microsoft.com/office/drawing/2014/main" id="{ED227DE6-2C2E-4841-BE1F-452500EEBE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705" y="89941"/>
            <a:ext cx="456644" cy="4880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B49BF7-0EEC-49D9-8770-784D6432F3C5}"/>
              </a:ext>
            </a:extLst>
          </p:cNvPr>
          <p:cNvSpPr txBox="1"/>
          <p:nvPr/>
        </p:nvSpPr>
        <p:spPr>
          <a:xfrm>
            <a:off x="5612978" y="629470"/>
            <a:ext cx="14249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57F052-79C3-47D6-BE6C-04701469E3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9439" y="1543083"/>
          <a:ext cx="6953660" cy="2657984"/>
        </p:xfrm>
        <a:graphic>
          <a:graphicData uri="http://schemas.openxmlformats.org/drawingml/2006/table">
            <a:tbl>
              <a:tblPr firstRow="1" firstCol="1" bandRow="1"/>
              <a:tblGrid>
                <a:gridCol w="6953660">
                  <a:extLst>
                    <a:ext uri="{9D8B030D-6E8A-4147-A177-3AD203B41FA5}">
                      <a16:colId xmlns:a16="http://schemas.microsoft.com/office/drawing/2014/main" val="2754159895"/>
                    </a:ext>
                  </a:extLst>
                </a:gridCol>
              </a:tblGrid>
              <a:tr h="560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2130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Sentence: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Prepare this topic sentence by writing it on the Shared Writing board, leaving blank spaces for the underlined word: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032834"/>
                  </a:ext>
                </a:extLst>
              </a:tr>
              <a:tr h="618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Vocabulary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include, if possible:</a:t>
                      </a:r>
                    </a:p>
                    <a:p>
                      <a:pPr marL="365760" marR="0" lvl="1" indent="0" algn="l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-</a:t>
                      </a:r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65760" marR="0" lvl="1" indent="0" algn="l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-</a:t>
                      </a:r>
                    </a:p>
                    <a:p>
                      <a:pPr marL="365760" marR="0" lvl="1" indent="0" algn="l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-</a:t>
                      </a:r>
                      <a:endParaRPr lang="en-US" sz="12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43414"/>
                  </a:ext>
                </a:extLst>
              </a:tr>
              <a:tr h="370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 letters or conventions to highlight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letters from the alphabetic group, capitals, periods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462969"/>
                  </a:ext>
                </a:extLst>
              </a:tr>
              <a:tr h="9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your detail and concluding sentences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(You can utilize the following.)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Detail: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Detail: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Conclusion: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9" marR="6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32885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78CE08F-0F45-4754-BA52-D39A6D01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3" y="4168629"/>
            <a:ext cx="14771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1813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Steps in the Process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35E1A660-75CF-4968-A432-25458549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3" y="1236137"/>
            <a:ext cx="28786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1813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Shared Writing Preparation Template: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EEDC1-5834-4E17-81C3-EEEBF78E2ABC}"/>
              </a:ext>
            </a:extLst>
          </p:cNvPr>
          <p:cNvSpPr txBox="1"/>
          <p:nvPr/>
        </p:nvSpPr>
        <p:spPr>
          <a:xfrm>
            <a:off x="169439" y="4428315"/>
            <a:ext cx="695366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book and vocabulary:</a:t>
            </a:r>
          </a:p>
          <a:p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E594E0-D49F-4042-B6A5-69A885B738D4}"/>
              </a:ext>
            </a:extLst>
          </p:cNvPr>
          <p:cNvSpPr txBox="1"/>
          <p:nvPr/>
        </p:nvSpPr>
        <p:spPr>
          <a:xfrm>
            <a:off x="169439" y="5209859"/>
            <a:ext cx="695366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Topic Sentence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Plan: 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Write: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aloud, pointing to each word: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98161B-EA04-4D7C-A8CB-8D194D6E6342}"/>
              </a:ext>
            </a:extLst>
          </p:cNvPr>
          <p:cNvSpPr txBox="1"/>
          <p:nvPr/>
        </p:nvSpPr>
        <p:spPr>
          <a:xfrm>
            <a:off x="175843" y="6545401"/>
            <a:ext cx="6953660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Detail Sentence(s)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Plan: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Write: </a:t>
            </a:r>
            <a:endParaRPr lang="en-US" sz="12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aloud, pointing to each word: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11462D-2DE0-45E1-93B7-81E855389603}"/>
              </a:ext>
            </a:extLst>
          </p:cNvPr>
          <p:cNvSpPr txBox="1"/>
          <p:nvPr/>
        </p:nvSpPr>
        <p:spPr>
          <a:xfrm>
            <a:off x="188976" y="8139444"/>
            <a:ext cx="6953660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Concluding Sentence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Plan: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aloud, pointing to each word:                                                                      </a:t>
            </a:r>
            <a:endParaRPr lang="en-US" sz="1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again, encouraging children to read with you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*Read whole paragraph with students.  Post writing where they can return to it frequently to “read.” </a:t>
            </a: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6A207B64-6F4A-4835-AAA3-163CEDA7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3" y="7919617"/>
            <a:ext cx="39249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1813" algn="l"/>
              </a:tabLst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adding detail sentences if students are engaged.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0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Warburg, Rosanne [School of Education]</cp:lastModifiedBy>
  <cp:revision>1</cp:revision>
  <dcterms:created xsi:type="dcterms:W3CDTF">2023-04-25T21:17:49Z</dcterms:created>
  <dcterms:modified xsi:type="dcterms:W3CDTF">2023-04-25T21:18:11Z</dcterms:modified>
</cp:coreProperties>
</file>